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66" r:id="rId4"/>
    <p:sldId id="267" r:id="rId5"/>
    <p:sldId id="258" r:id="rId6"/>
    <p:sldId id="259" r:id="rId7"/>
    <p:sldId id="260" r:id="rId8"/>
    <p:sldId id="261" r:id="rId9"/>
    <p:sldId id="268" r:id="rId10"/>
    <p:sldId id="269" r:id="rId11"/>
    <p:sldId id="270" r:id="rId12"/>
    <p:sldId id="271" r:id="rId13"/>
    <p:sldId id="273" r:id="rId14"/>
    <p:sldId id="274" r:id="rId15"/>
    <p:sldId id="263" r:id="rId16"/>
    <p:sldId id="265" r:id="rId17"/>
    <p:sldId id="272"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49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6650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537391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512702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8965192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055974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7123595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1816348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180878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092337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1.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11" name="Image 10"/>
          <p:cNvPicPr>
            <a:picLocks noChangeAspect="1"/>
          </p:cNvPicPr>
          <p:nvPr/>
        </p:nvPicPr>
        <p:blipFill rotWithShape="1">
          <a:blip r:embed="rId3"/>
          <a:srcRect l="9593" r="31288" b="1277"/>
          <a:stretch/>
        </p:blipFill>
        <p:spPr>
          <a:xfrm>
            <a:off x="7791083" y="0"/>
            <a:ext cx="6934224" cy="8229600"/>
          </a:xfrm>
          <a:prstGeom prst="rect">
            <a:avLst/>
          </a:prstGeom>
        </p:spPr>
      </p:pic>
      <p:sp>
        <p:nvSpPr>
          <p:cNvPr id="5" name="Text 2"/>
          <p:cNvSpPr/>
          <p:nvPr/>
        </p:nvSpPr>
        <p:spPr>
          <a:xfrm>
            <a:off x="1125130" y="2239148"/>
            <a:ext cx="6665952" cy="833199"/>
          </a:xfrm>
          <a:prstGeom prst="rect">
            <a:avLst/>
          </a:prstGeom>
          <a:noFill/>
          <a:ln/>
        </p:spPr>
        <p:txBody>
          <a:bodyPr wrap="none" rtlCol="0" anchor="t"/>
          <a:lstStyle/>
          <a:p>
            <a:pPr marL="0" indent="0" algn="ctr">
              <a:lnSpc>
                <a:spcPts val="6561"/>
              </a:lnSpc>
              <a:buNone/>
            </a:pPr>
            <a:r>
              <a:rPr lang="en-US" sz="5249" dirty="0" smtClean="0">
                <a:solidFill>
                  <a:srgbClr val="272D45"/>
                </a:solidFill>
                <a:effectLst>
                  <a:outerShdw blurRad="38100" dist="38100" dir="2700000" algn="tl">
                    <a:srgbClr val="000000">
                      <a:alpha val="43137"/>
                    </a:srgbClr>
                  </a:outerShdw>
                </a:effectLst>
                <a:latin typeface="Kanit" pitchFamily="34" charset="0"/>
                <a:ea typeface="Kanit" pitchFamily="34" charset="-122"/>
                <a:cs typeface="Kanit" pitchFamily="34" charset="-120"/>
              </a:rPr>
              <a:t>Présentation du </a:t>
            </a:r>
            <a:r>
              <a:rPr lang="en-US" sz="5249" dirty="0">
                <a:solidFill>
                  <a:srgbClr val="272D45"/>
                </a:solidFill>
                <a:effectLst>
                  <a:outerShdw blurRad="38100" dist="38100" dir="2700000" algn="tl">
                    <a:srgbClr val="000000">
                      <a:alpha val="43137"/>
                    </a:srgbClr>
                  </a:outerShdw>
                </a:effectLst>
                <a:latin typeface="Kanit" pitchFamily="34" charset="0"/>
                <a:ea typeface="Kanit" pitchFamily="34" charset="-122"/>
                <a:cs typeface="Kanit" pitchFamily="34" charset="-120"/>
              </a:rPr>
              <a:t>Projet:</a:t>
            </a:r>
            <a:endParaRPr lang="en-US" sz="5249" dirty="0">
              <a:effectLst>
                <a:outerShdw blurRad="38100" dist="38100" dir="2700000" algn="tl">
                  <a:srgbClr val="000000">
                    <a:alpha val="43137"/>
                  </a:srgbClr>
                </a:outerShdw>
              </a:effectLst>
            </a:endParaRPr>
          </a:p>
        </p:txBody>
      </p:sp>
      <p:sp>
        <p:nvSpPr>
          <p:cNvPr id="6" name="Text 3"/>
          <p:cNvSpPr/>
          <p:nvPr/>
        </p:nvSpPr>
        <p:spPr>
          <a:xfrm>
            <a:off x="313482" y="3340203"/>
            <a:ext cx="7477601" cy="1482781"/>
          </a:xfrm>
          <a:prstGeom prst="rect">
            <a:avLst/>
          </a:prstGeom>
          <a:noFill/>
          <a:ln/>
        </p:spPr>
        <p:txBody>
          <a:bodyPr wrap="none" rtlCol="0" anchor="t"/>
          <a:lstStyle/>
          <a:p>
            <a:pPr marL="0" indent="0" algn="ctr">
              <a:buNone/>
            </a:pPr>
            <a:r>
              <a:rPr lang="en-US" sz="4000" b="1" dirty="0">
                <a:latin typeface="Martel Sans" pitchFamily="34" charset="0"/>
                <a:ea typeface="Martel Sans" pitchFamily="34" charset="-122"/>
                <a:cs typeface="Martel Sans" pitchFamily="34" charset="-120"/>
              </a:rPr>
              <a:t>Création </a:t>
            </a:r>
            <a:r>
              <a:rPr lang="en-US" sz="4000" b="1" dirty="0" smtClean="0">
                <a:latin typeface="Martel Sans" pitchFamily="34" charset="0"/>
                <a:ea typeface="Martel Sans" pitchFamily="34" charset="-122"/>
                <a:cs typeface="Martel Sans" pitchFamily="34" charset="-120"/>
              </a:rPr>
              <a:t>d'un </a:t>
            </a:r>
            <a:r>
              <a:rPr lang="en-US" sz="4000" b="1" dirty="0">
                <a:latin typeface="Martel Sans" pitchFamily="34" charset="0"/>
                <a:ea typeface="Martel Sans" pitchFamily="34" charset="-122"/>
                <a:cs typeface="Martel Sans" pitchFamily="34" charset="-120"/>
              </a:rPr>
              <a:t>site Web </a:t>
            </a:r>
            <a:endParaRPr lang="en-US" sz="4000" b="1" dirty="0" smtClean="0">
              <a:latin typeface="Martel Sans" pitchFamily="34" charset="0"/>
              <a:ea typeface="Martel Sans" pitchFamily="34" charset="-122"/>
              <a:cs typeface="Martel Sans" pitchFamily="34" charset="-120"/>
            </a:endParaRPr>
          </a:p>
          <a:p>
            <a:pPr marL="0" indent="0" algn="ctr">
              <a:buNone/>
            </a:pPr>
            <a:r>
              <a:rPr lang="en-US" sz="4000" b="1" dirty="0" smtClean="0">
                <a:latin typeface="Martel Sans" pitchFamily="34" charset="0"/>
                <a:ea typeface="Martel Sans" pitchFamily="34" charset="-122"/>
                <a:cs typeface="Martel Sans" pitchFamily="34" charset="-120"/>
              </a:rPr>
              <a:t>de </a:t>
            </a:r>
            <a:r>
              <a:rPr lang="en-US" sz="4000" b="1" dirty="0">
                <a:latin typeface="Martel Sans" pitchFamily="34" charset="0"/>
                <a:ea typeface="Martel Sans" pitchFamily="34" charset="-122"/>
                <a:cs typeface="Martel Sans" pitchFamily="34" charset="-120"/>
              </a:rPr>
              <a:t>réservation </a:t>
            </a:r>
            <a:endParaRPr lang="en-US" sz="4000" b="1" dirty="0" smtClean="0">
              <a:latin typeface="Martel Sans" pitchFamily="34" charset="0"/>
              <a:ea typeface="Martel Sans" pitchFamily="34" charset="-122"/>
              <a:cs typeface="Martel Sans" pitchFamily="34" charset="-120"/>
            </a:endParaRPr>
          </a:p>
          <a:p>
            <a:pPr marL="0" indent="0" algn="ctr">
              <a:buNone/>
            </a:pPr>
            <a:r>
              <a:rPr lang="en-US" sz="4000" b="1" dirty="0" smtClean="0">
                <a:latin typeface="Martel Sans" pitchFamily="34" charset="0"/>
                <a:ea typeface="Martel Sans" pitchFamily="34" charset="-122"/>
                <a:cs typeface="Martel Sans" pitchFamily="34" charset="-120"/>
              </a:rPr>
              <a:t>des </a:t>
            </a:r>
            <a:r>
              <a:rPr lang="en-US" sz="4000" b="1" dirty="0">
                <a:latin typeface="Martel Sans" pitchFamily="34" charset="0"/>
                <a:ea typeface="Martel Sans" pitchFamily="34" charset="-122"/>
                <a:cs typeface="Martel Sans" pitchFamily="34" charset="-120"/>
              </a:rPr>
              <a:t>voitures de luxe</a:t>
            </a:r>
            <a:endParaRPr lang="en-US" sz="4000" b="1" dirty="0"/>
          </a:p>
        </p:txBody>
      </p:sp>
      <p:sp>
        <p:nvSpPr>
          <p:cNvPr id="7" name="Text 4"/>
          <p:cNvSpPr/>
          <p:nvPr/>
        </p:nvSpPr>
        <p:spPr>
          <a:xfrm>
            <a:off x="833199" y="4822984"/>
            <a:ext cx="7477601" cy="355402"/>
          </a:xfrm>
          <a:prstGeom prst="rect">
            <a:avLst/>
          </a:prstGeom>
          <a:noFill/>
          <a:ln/>
        </p:spPr>
        <p:txBody>
          <a:bodyPr wrap="none" rtlCol="0" anchor="t"/>
          <a:lstStyle/>
          <a:p>
            <a:pPr marL="0" indent="0">
              <a:lnSpc>
                <a:spcPts val="2799"/>
              </a:lnSpc>
              <a:buNone/>
            </a:pPr>
            <a:endParaRPr lang="en-US" sz="1750" dirty="0"/>
          </a:p>
        </p:txBody>
      </p:sp>
      <p:sp>
        <p:nvSpPr>
          <p:cNvPr id="9" name="ZoneTexte 8"/>
          <p:cNvSpPr txBox="1"/>
          <p:nvPr/>
        </p:nvSpPr>
        <p:spPr>
          <a:xfrm>
            <a:off x="537882" y="5905948"/>
            <a:ext cx="3151991" cy="1200329"/>
          </a:xfrm>
          <a:prstGeom prst="rect">
            <a:avLst/>
          </a:prstGeom>
          <a:noFill/>
        </p:spPr>
        <p:txBody>
          <a:bodyPr wrap="square" rtlCol="0">
            <a:spAutoFit/>
          </a:bodyPr>
          <a:lstStyle/>
          <a:p>
            <a:r>
              <a:rPr lang="fr-FR" i="1" dirty="0" smtClean="0"/>
              <a:t>Réalisé par:</a:t>
            </a:r>
          </a:p>
          <a:p>
            <a:pPr marL="285750" indent="-285750">
              <a:buFont typeface="Arial" panose="020B0604020202020204" pitchFamily="34" charset="0"/>
              <a:buChar char="•"/>
            </a:pPr>
            <a:r>
              <a:rPr lang="fr-FR" i="1" dirty="0" smtClean="0"/>
              <a:t>Hajar KHOUZ</a:t>
            </a:r>
          </a:p>
          <a:p>
            <a:pPr marL="285750" indent="-285750">
              <a:buFont typeface="Arial" panose="020B0604020202020204" pitchFamily="34" charset="0"/>
              <a:buChar char="•"/>
            </a:pPr>
            <a:r>
              <a:rPr lang="fr-FR" i="1" dirty="0" smtClean="0"/>
              <a:t>Achraf MOUMEN</a:t>
            </a:r>
          </a:p>
          <a:p>
            <a:pPr marL="285750" indent="-285750">
              <a:buFont typeface="Arial" panose="020B0604020202020204" pitchFamily="34" charset="0"/>
              <a:buChar char="•"/>
            </a:pPr>
            <a:r>
              <a:rPr lang="fr-FR" i="1" dirty="0" smtClean="0"/>
              <a:t>Amine DEROUICH</a:t>
            </a:r>
            <a:endParaRPr lang="fr-FR" i="1" dirty="0"/>
          </a:p>
        </p:txBody>
      </p:sp>
      <p:pic>
        <p:nvPicPr>
          <p:cNvPr id="1026" name="Picture 2" descr="IGA - Institut supérieur du Génie Appliqué : Formation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906" y="45960"/>
            <a:ext cx="2440073" cy="1725810"/>
          </a:xfrm>
          <a:prstGeom prst="rect">
            <a:avLst/>
          </a:prstGeom>
          <a:noFill/>
          <a:extLst>
            <a:ext uri="{909E8E84-426E-40DD-AFC4-6F175D3DCCD1}">
              <a14:hiddenFill xmlns:a14="http://schemas.microsoft.com/office/drawing/2010/main">
                <a:solidFill>
                  <a:srgbClr val="FFFFFF"/>
                </a:solidFill>
              </a14:hiddenFill>
            </a:ext>
          </a:extLst>
        </p:spPr>
      </p:pic>
      <p:sp>
        <p:nvSpPr>
          <p:cNvPr id="12" name="ZoneTexte 11"/>
          <p:cNvSpPr txBox="1"/>
          <p:nvPr/>
        </p:nvSpPr>
        <p:spPr>
          <a:xfrm>
            <a:off x="4912963" y="5905948"/>
            <a:ext cx="2783213" cy="923330"/>
          </a:xfrm>
          <a:prstGeom prst="rect">
            <a:avLst/>
          </a:prstGeom>
          <a:noFill/>
        </p:spPr>
        <p:txBody>
          <a:bodyPr wrap="square" rtlCol="0">
            <a:spAutoFit/>
          </a:bodyPr>
          <a:lstStyle/>
          <a:p>
            <a:r>
              <a:rPr lang="fr-FR" i="1" dirty="0" smtClean="0"/>
              <a:t>Encadré par:</a:t>
            </a:r>
          </a:p>
          <a:p>
            <a:pPr marL="285750" indent="-285750">
              <a:buFont typeface="Arial" panose="020B0604020202020204" pitchFamily="34" charset="0"/>
              <a:buChar char="•"/>
            </a:pPr>
            <a:r>
              <a:rPr lang="fr-FR" i="1" dirty="0" smtClean="0"/>
              <a:t>M.EL ABID AMRANI Noureddine</a:t>
            </a:r>
            <a:endParaRPr lang="fr-FR" i="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sp>
        <p:nvSpPr>
          <p:cNvPr id="8" name="ZoneTexte 7"/>
          <p:cNvSpPr txBox="1"/>
          <p:nvPr/>
        </p:nvSpPr>
        <p:spPr>
          <a:xfrm>
            <a:off x="6114014" y="1103314"/>
            <a:ext cx="7347858" cy="3416320"/>
          </a:xfrm>
          <a:prstGeom prst="rect">
            <a:avLst/>
          </a:prstGeom>
          <a:noFill/>
        </p:spPr>
        <p:txBody>
          <a:bodyPr wrap="square" rtlCol="0">
            <a:spAutoFit/>
          </a:bodyPr>
          <a:lstStyle/>
          <a:p>
            <a:r>
              <a:rPr lang="fr-FR" sz="3200" dirty="0"/>
              <a:t>Langages de programmation </a:t>
            </a:r>
            <a:r>
              <a:rPr lang="fr-FR" sz="3200" dirty="0" smtClean="0"/>
              <a:t>:</a:t>
            </a:r>
          </a:p>
          <a:p>
            <a:pPr marL="457200" indent="-457200">
              <a:buFont typeface="Arial" panose="020B0604020202020204" pitchFamily="34" charset="0"/>
              <a:buChar char="•"/>
            </a:pPr>
            <a:r>
              <a:rPr lang="fr-FR" sz="3200" dirty="0" smtClean="0"/>
              <a:t> HTML</a:t>
            </a:r>
          </a:p>
          <a:p>
            <a:pPr marL="457200" indent="-457200">
              <a:buFont typeface="Arial" panose="020B0604020202020204" pitchFamily="34" charset="0"/>
              <a:buChar char="•"/>
            </a:pPr>
            <a:r>
              <a:rPr lang="fr-FR" sz="3200" dirty="0" smtClean="0"/>
              <a:t>CSS</a:t>
            </a:r>
          </a:p>
          <a:p>
            <a:pPr marL="457200" indent="-457200">
              <a:buFont typeface="Arial" panose="020B0604020202020204" pitchFamily="34" charset="0"/>
              <a:buChar char="•"/>
            </a:pPr>
            <a:r>
              <a:rPr lang="fr-FR" sz="3200" dirty="0" smtClean="0"/>
              <a:t>JavaScript</a:t>
            </a:r>
          </a:p>
          <a:p>
            <a:pPr marL="457200" indent="-457200">
              <a:buFont typeface="Arial" panose="020B0604020202020204" pitchFamily="34" charset="0"/>
              <a:buChar char="•"/>
            </a:pPr>
            <a:r>
              <a:rPr lang="fr-FR" sz="3200" dirty="0" smtClean="0"/>
              <a:t>PHP</a:t>
            </a:r>
          </a:p>
          <a:p>
            <a:pPr marL="457200" indent="-457200">
              <a:buFont typeface="Arial" panose="020B0604020202020204" pitchFamily="34" charset="0"/>
              <a:buChar char="•"/>
            </a:pPr>
            <a:r>
              <a:rPr lang="fr-FR" sz="3200" dirty="0" smtClean="0"/>
              <a:t>JQuery</a:t>
            </a:r>
            <a:endParaRPr lang="fr-FR" sz="3200" dirty="0"/>
          </a:p>
          <a:p>
            <a:endParaRPr lang="fr-FR" sz="2400" dirty="0"/>
          </a:p>
        </p:txBody>
      </p:sp>
      <p:pic>
        <p:nvPicPr>
          <p:cNvPr id="9" name="Imag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6768" y="4649891"/>
            <a:ext cx="2585356" cy="2585356"/>
          </a:xfrm>
          <a:prstGeom prst="rect">
            <a:avLst/>
          </a:prstGeom>
        </p:spPr>
      </p:pic>
      <p:pic>
        <p:nvPicPr>
          <p:cNvPr id="10" name="Imag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29121" y="4775077"/>
            <a:ext cx="2334985" cy="2334985"/>
          </a:xfrm>
          <a:prstGeom prst="rect">
            <a:avLst/>
          </a:prstGeom>
        </p:spPr>
      </p:pic>
      <p:pic>
        <p:nvPicPr>
          <p:cNvPr id="11" name="Imag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26493" y="4775077"/>
            <a:ext cx="1859383" cy="2369954"/>
          </a:xfrm>
          <a:prstGeom prst="rect">
            <a:avLst/>
          </a:prstGeom>
        </p:spPr>
      </p:pic>
      <p:pic>
        <p:nvPicPr>
          <p:cNvPr id="12" name="Imag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78762" y="4695001"/>
            <a:ext cx="4324574" cy="2495139"/>
          </a:xfrm>
          <a:prstGeom prst="rect">
            <a:avLst/>
          </a:prstGeom>
        </p:spPr>
      </p:pic>
      <p:pic>
        <p:nvPicPr>
          <p:cNvPr id="5" name="Image 4"/>
          <p:cNvPicPr>
            <a:picLocks noChangeAspect="1"/>
          </p:cNvPicPr>
          <p:nvPr/>
        </p:nvPicPr>
        <p:blipFill>
          <a:blip r:embed="rId8"/>
          <a:stretch>
            <a:fillRect/>
          </a:stretch>
        </p:blipFill>
        <p:spPr>
          <a:xfrm>
            <a:off x="0" y="-713"/>
            <a:ext cx="5705341" cy="8230313"/>
          </a:xfrm>
          <a:prstGeom prst="rect">
            <a:avLst/>
          </a:prstGeom>
        </p:spPr>
      </p:pic>
    </p:spTree>
    <p:extLst>
      <p:ext uri="{BB962C8B-B14F-4D97-AF65-F5344CB8AC3E}">
        <p14:creationId xmlns:p14="http://schemas.microsoft.com/office/powerpoint/2010/main" val="37188763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sp>
        <p:nvSpPr>
          <p:cNvPr id="8" name="ZoneTexte 7"/>
          <p:cNvSpPr txBox="1"/>
          <p:nvPr/>
        </p:nvSpPr>
        <p:spPr>
          <a:xfrm>
            <a:off x="5919254" y="1588443"/>
            <a:ext cx="7347858" cy="1077218"/>
          </a:xfrm>
          <a:prstGeom prst="rect">
            <a:avLst/>
          </a:prstGeom>
          <a:noFill/>
        </p:spPr>
        <p:txBody>
          <a:bodyPr wrap="square" rtlCol="0">
            <a:spAutoFit/>
          </a:bodyPr>
          <a:lstStyle/>
          <a:p>
            <a:r>
              <a:rPr lang="fr-FR" sz="3200" dirty="0"/>
              <a:t>Base de données : </a:t>
            </a:r>
            <a:endParaRPr lang="fr-FR" sz="3200" dirty="0" smtClean="0"/>
          </a:p>
          <a:p>
            <a:pPr marL="457200" indent="-457200">
              <a:buFont typeface="Arial" panose="020B0604020202020204" pitchFamily="34" charset="0"/>
              <a:buChar char="•"/>
            </a:pPr>
            <a:r>
              <a:rPr lang="fr-FR" sz="3200" dirty="0" smtClean="0"/>
              <a:t>MySQL et PHPMyAdmin</a:t>
            </a:r>
          </a:p>
        </p:txBody>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1062" y="3141233"/>
            <a:ext cx="6987092" cy="6987092"/>
          </a:xfrm>
          <a:prstGeom prst="rect">
            <a:avLst/>
          </a:prstGeom>
        </p:spPr>
      </p:pic>
      <p:pic>
        <p:nvPicPr>
          <p:cNvPr id="6" name="Imag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67907" y="2787366"/>
            <a:ext cx="5701431" cy="3135787"/>
          </a:xfrm>
          <a:prstGeom prst="rect">
            <a:avLst/>
          </a:prstGeom>
        </p:spPr>
      </p:pic>
      <p:pic>
        <p:nvPicPr>
          <p:cNvPr id="9" name="Image 8"/>
          <p:cNvPicPr>
            <a:picLocks noChangeAspect="1"/>
          </p:cNvPicPr>
          <p:nvPr/>
        </p:nvPicPr>
        <p:blipFill>
          <a:blip r:embed="rId6"/>
          <a:stretch>
            <a:fillRect/>
          </a:stretch>
        </p:blipFill>
        <p:spPr>
          <a:xfrm>
            <a:off x="0" y="0"/>
            <a:ext cx="5473538" cy="8230313"/>
          </a:xfrm>
          <a:prstGeom prst="rect">
            <a:avLst/>
          </a:prstGeom>
        </p:spPr>
      </p:pic>
    </p:spTree>
    <p:extLst>
      <p:ext uri="{BB962C8B-B14F-4D97-AF65-F5344CB8AC3E}">
        <p14:creationId xmlns:p14="http://schemas.microsoft.com/office/powerpoint/2010/main" val="1233734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sp>
        <p:nvSpPr>
          <p:cNvPr id="8" name="ZoneTexte 7"/>
          <p:cNvSpPr txBox="1"/>
          <p:nvPr/>
        </p:nvSpPr>
        <p:spPr>
          <a:xfrm>
            <a:off x="5919254" y="1588443"/>
            <a:ext cx="7347858" cy="1077218"/>
          </a:xfrm>
          <a:prstGeom prst="rect">
            <a:avLst/>
          </a:prstGeom>
          <a:noFill/>
        </p:spPr>
        <p:txBody>
          <a:bodyPr wrap="square" rtlCol="0">
            <a:spAutoFit/>
          </a:bodyPr>
          <a:lstStyle/>
          <a:p>
            <a:r>
              <a:rPr lang="fr-FR" sz="3200" dirty="0" smtClean="0"/>
              <a:t>Framework:</a:t>
            </a:r>
          </a:p>
          <a:p>
            <a:pPr marL="457200" indent="-457200">
              <a:buFont typeface="Arial" panose="020B0604020202020204" pitchFamily="34" charset="0"/>
              <a:buChar char="•"/>
            </a:pPr>
            <a:r>
              <a:rPr lang="fr-FR" sz="3200" dirty="0" err="1" smtClean="0"/>
              <a:t>Bootstrap</a:t>
            </a:r>
            <a:endParaRPr lang="fr-FR" sz="3200" dirty="0" smtClean="0"/>
          </a:p>
        </p:txBody>
      </p:sp>
      <p:pic>
        <p:nvPicPr>
          <p:cNvPr id="6" name="Imag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36727" y="4213027"/>
            <a:ext cx="2857500" cy="2286000"/>
          </a:xfrm>
          <a:prstGeom prst="rect">
            <a:avLst/>
          </a:prstGeom>
        </p:spPr>
      </p:pic>
      <p:pic>
        <p:nvPicPr>
          <p:cNvPr id="9" name="Image 8"/>
          <p:cNvPicPr>
            <a:picLocks noChangeAspect="1"/>
          </p:cNvPicPr>
          <p:nvPr/>
        </p:nvPicPr>
        <p:blipFill>
          <a:blip r:embed="rId5"/>
          <a:stretch>
            <a:fillRect/>
          </a:stretch>
        </p:blipFill>
        <p:spPr>
          <a:xfrm>
            <a:off x="-1" y="0"/>
            <a:ext cx="5919255" cy="8229600"/>
          </a:xfrm>
          <a:prstGeom prst="rect">
            <a:avLst/>
          </a:prstGeom>
        </p:spPr>
      </p:pic>
    </p:spTree>
    <p:extLst>
      <p:ext uri="{BB962C8B-B14F-4D97-AF65-F5344CB8AC3E}">
        <p14:creationId xmlns:p14="http://schemas.microsoft.com/office/powerpoint/2010/main" val="35173264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5" name="Text 1"/>
          <p:cNvSpPr/>
          <p:nvPr/>
        </p:nvSpPr>
        <p:spPr>
          <a:xfrm>
            <a:off x="6675001" y="3698200"/>
            <a:ext cx="6665952" cy="833199"/>
          </a:xfrm>
          <a:prstGeom prst="rect">
            <a:avLst/>
          </a:prstGeom>
          <a:noFill/>
          <a:ln/>
        </p:spPr>
        <p:txBody>
          <a:bodyPr wrap="none" rtlCol="0" anchor="t"/>
          <a:lstStyle/>
          <a:p>
            <a:r>
              <a:rPr lang="fr-FR" sz="5400" b="1" i="1" dirty="0" smtClean="0">
                <a:solidFill>
                  <a:schemeClr val="accent1"/>
                </a:solidFill>
              </a:rPr>
              <a:t>Diagramme de classe</a:t>
            </a:r>
            <a:endParaRPr lang="fr-FR" sz="5250" b="1" dirty="0">
              <a:latin typeface="Instrument Sans"/>
              <a:ea typeface="Instrument Sans"/>
            </a:endParaRPr>
          </a:p>
        </p:txBody>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pic>
        <p:nvPicPr>
          <p:cNvPr id="6" name="Image 5"/>
          <p:cNvPicPr>
            <a:picLocks noChangeAspect="1"/>
          </p:cNvPicPr>
          <p:nvPr/>
        </p:nvPicPr>
        <p:blipFill>
          <a:blip r:embed="rId4"/>
          <a:stretch>
            <a:fillRect/>
          </a:stretch>
        </p:blipFill>
        <p:spPr>
          <a:xfrm>
            <a:off x="0" y="-5379"/>
            <a:ext cx="6319599" cy="8229600"/>
          </a:xfrm>
          <a:prstGeom prst="rect">
            <a:avLst/>
          </a:prstGeom>
        </p:spPr>
      </p:pic>
    </p:spTree>
    <p:extLst>
      <p:ext uri="{BB962C8B-B14F-4D97-AF65-F5344CB8AC3E}">
        <p14:creationId xmlns:p14="http://schemas.microsoft.com/office/powerpoint/2010/main" val="15931134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5" name="Text 1"/>
          <p:cNvSpPr/>
          <p:nvPr/>
        </p:nvSpPr>
        <p:spPr>
          <a:xfrm>
            <a:off x="6497300" y="1937637"/>
            <a:ext cx="6665952" cy="833199"/>
          </a:xfrm>
          <a:prstGeom prst="rect">
            <a:avLst/>
          </a:prstGeom>
          <a:noFill/>
          <a:ln/>
        </p:spPr>
        <p:txBody>
          <a:bodyPr wrap="none" rtlCol="0" anchor="t"/>
          <a:lstStyle/>
          <a:p>
            <a:r>
              <a:rPr lang="fr-FR" sz="5400" b="1" i="1" dirty="0" smtClean="0">
                <a:solidFill>
                  <a:schemeClr val="accent1"/>
                </a:solidFill>
              </a:rPr>
              <a:t>Diagramme de classe</a:t>
            </a:r>
            <a:endParaRPr lang="fr-FR" sz="5250" b="1" dirty="0">
              <a:latin typeface="Instrument Sans"/>
              <a:ea typeface="Instrument Sans"/>
            </a:endParaRPr>
          </a:p>
        </p:txBody>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pic>
        <p:nvPicPr>
          <p:cNvPr id="6" name="Image 5"/>
          <p:cNvPicPr>
            <a:picLocks noChangeAspect="1"/>
          </p:cNvPicPr>
          <p:nvPr/>
        </p:nvPicPr>
        <p:blipFill>
          <a:blip r:embed="rId4"/>
          <a:stretch>
            <a:fillRect/>
          </a:stretch>
        </p:blipFill>
        <p:spPr>
          <a:xfrm>
            <a:off x="0" y="6119"/>
            <a:ext cx="6319599" cy="8223481"/>
          </a:xfrm>
          <a:prstGeom prst="rect">
            <a:avLst/>
          </a:prstGeom>
        </p:spPr>
      </p:pic>
      <p:pic>
        <p:nvPicPr>
          <p:cNvPr id="4" name="Image 3"/>
          <p:cNvPicPr>
            <a:picLocks noChangeAspect="1"/>
          </p:cNvPicPr>
          <p:nvPr/>
        </p:nvPicPr>
        <p:blipFill>
          <a:blip r:embed="rId5"/>
          <a:stretch>
            <a:fillRect/>
          </a:stretch>
        </p:blipFill>
        <p:spPr>
          <a:xfrm>
            <a:off x="6007348" y="2996745"/>
            <a:ext cx="8175410" cy="4210880"/>
          </a:xfrm>
          <a:prstGeom prst="rect">
            <a:avLst/>
          </a:prstGeom>
        </p:spPr>
      </p:pic>
    </p:spTree>
    <p:extLst>
      <p:ext uri="{BB962C8B-B14F-4D97-AF65-F5344CB8AC3E}">
        <p14:creationId xmlns:p14="http://schemas.microsoft.com/office/powerpoint/2010/main" val="18981560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30672"/>
          </a:xfrm>
          <a:prstGeom prst="rect">
            <a:avLst/>
          </a:prstGeom>
          <a:solidFill>
            <a:srgbClr val="FFFFFF"/>
          </a:solidFill>
          <a:ln/>
        </p:spPr>
      </p:sp>
      <p:sp>
        <p:nvSpPr>
          <p:cNvPr id="4" name="Text 2"/>
          <p:cNvSpPr/>
          <p:nvPr/>
        </p:nvSpPr>
        <p:spPr>
          <a:xfrm>
            <a:off x="2589371" y="547092"/>
            <a:ext cx="5705356" cy="621744"/>
          </a:xfrm>
          <a:prstGeom prst="rect">
            <a:avLst/>
          </a:prstGeom>
          <a:noFill/>
          <a:ln/>
        </p:spPr>
        <p:txBody>
          <a:bodyPr wrap="none" rtlCol="0" anchor="t"/>
          <a:lstStyle/>
          <a:p>
            <a:pPr marL="0" indent="0">
              <a:lnSpc>
                <a:spcPts val="4896"/>
              </a:lnSpc>
              <a:buNone/>
            </a:pPr>
            <a:r>
              <a:rPr lang="en-US" sz="3917" dirty="0">
                <a:solidFill>
                  <a:srgbClr val="272D45"/>
                </a:solidFill>
                <a:latin typeface="Kanit" pitchFamily="34" charset="0"/>
                <a:ea typeface="Kanit" pitchFamily="34" charset="-122"/>
                <a:cs typeface="Kanit" pitchFamily="34" charset="-120"/>
              </a:rPr>
              <a:t>Étapes de développement</a:t>
            </a:r>
            <a:endParaRPr lang="en-US" sz="3917" dirty="0"/>
          </a:p>
        </p:txBody>
      </p:sp>
      <p:sp>
        <p:nvSpPr>
          <p:cNvPr id="5" name="Text 3"/>
          <p:cNvSpPr/>
          <p:nvPr/>
        </p:nvSpPr>
        <p:spPr>
          <a:xfrm>
            <a:off x="2589371" y="1566743"/>
            <a:ext cx="9451658" cy="954762"/>
          </a:xfrm>
          <a:prstGeom prst="rect">
            <a:avLst/>
          </a:prstGeom>
          <a:noFill/>
          <a:ln/>
        </p:spPr>
        <p:txBody>
          <a:bodyPr wrap="square" rtlCol="0" anchor="t"/>
          <a:lstStyle/>
          <a:p>
            <a:pPr marL="0" indent="0">
              <a:lnSpc>
                <a:spcPts val="2507"/>
              </a:lnSpc>
              <a:buNone/>
            </a:pPr>
            <a:r>
              <a:rPr lang="en-US" sz="1567" dirty="0">
                <a:solidFill>
                  <a:srgbClr val="2C3249"/>
                </a:solidFill>
                <a:latin typeface="Martel Sans" pitchFamily="34" charset="0"/>
                <a:ea typeface="Martel Sans" pitchFamily="34" charset="-122"/>
                <a:cs typeface="Martel Sans" pitchFamily="34" charset="-120"/>
              </a:rPr>
              <a:t>Le chemin vers la mise en ligne d'un site de réservation de voitures de luxe implique plusieurs étapes clés où chacune doit être réalisée avec la plus grande attention au détail et le plus haut niveau d'excellence technique.</a:t>
            </a:r>
            <a:endParaRPr lang="en-US" sz="1567" dirty="0"/>
          </a:p>
        </p:txBody>
      </p:sp>
      <p:sp>
        <p:nvSpPr>
          <p:cNvPr id="6" name="Text 4"/>
          <p:cNvSpPr/>
          <p:nvPr/>
        </p:nvSpPr>
        <p:spPr>
          <a:xfrm>
            <a:off x="2589371" y="2844760"/>
            <a:ext cx="4576643" cy="596860"/>
          </a:xfrm>
          <a:prstGeom prst="rect">
            <a:avLst/>
          </a:prstGeom>
          <a:noFill/>
          <a:ln/>
        </p:spPr>
        <p:txBody>
          <a:bodyPr wrap="none" rtlCol="0" anchor="t"/>
          <a:lstStyle/>
          <a:p>
            <a:pPr marL="0" indent="0" algn="ctr">
              <a:lnSpc>
                <a:spcPts val="4700"/>
              </a:lnSpc>
              <a:buNone/>
            </a:pPr>
            <a:r>
              <a:rPr lang="en-US" sz="4700" dirty="0">
                <a:solidFill>
                  <a:srgbClr val="2C3249"/>
                </a:solidFill>
                <a:latin typeface="Kanit" pitchFamily="34" charset="0"/>
                <a:ea typeface="Kanit" pitchFamily="34" charset="-122"/>
                <a:cs typeface="Kanit" pitchFamily="34" charset="-120"/>
              </a:rPr>
              <a:t>1</a:t>
            </a:r>
            <a:endParaRPr lang="en-US" sz="4700" dirty="0"/>
          </a:p>
        </p:txBody>
      </p:sp>
      <p:sp>
        <p:nvSpPr>
          <p:cNvPr id="7" name="Text 5"/>
          <p:cNvSpPr/>
          <p:nvPr/>
        </p:nvSpPr>
        <p:spPr>
          <a:xfrm>
            <a:off x="3634026" y="3690223"/>
            <a:ext cx="2487216" cy="310872"/>
          </a:xfrm>
          <a:prstGeom prst="rect">
            <a:avLst/>
          </a:prstGeom>
          <a:noFill/>
          <a:ln/>
        </p:spPr>
        <p:txBody>
          <a:bodyPr wrap="none" rtlCol="0" anchor="t"/>
          <a:lstStyle/>
          <a:p>
            <a:pPr marL="0" indent="0" algn="ctr">
              <a:lnSpc>
                <a:spcPts val="2448"/>
              </a:lnSpc>
              <a:buNone/>
            </a:pPr>
            <a:r>
              <a:rPr lang="en-US" sz="1959" dirty="0">
                <a:solidFill>
                  <a:srgbClr val="2C3249"/>
                </a:solidFill>
                <a:latin typeface="Kanit" pitchFamily="34" charset="0"/>
                <a:ea typeface="Kanit" pitchFamily="34" charset="-122"/>
                <a:cs typeface="Kanit" pitchFamily="34" charset="-120"/>
              </a:rPr>
              <a:t>Planification</a:t>
            </a:r>
            <a:endParaRPr lang="en-US" sz="1959" dirty="0"/>
          </a:p>
        </p:txBody>
      </p:sp>
      <p:sp>
        <p:nvSpPr>
          <p:cNvPr id="8" name="Text 6"/>
          <p:cNvSpPr/>
          <p:nvPr/>
        </p:nvSpPr>
        <p:spPr>
          <a:xfrm>
            <a:off x="2589371" y="4120396"/>
            <a:ext cx="4576643" cy="636508"/>
          </a:xfrm>
          <a:prstGeom prst="rect">
            <a:avLst/>
          </a:prstGeom>
          <a:noFill/>
          <a:ln/>
        </p:spPr>
        <p:txBody>
          <a:bodyPr wrap="square" rtlCol="0" anchor="t"/>
          <a:lstStyle/>
          <a:p>
            <a:pPr marL="0" indent="0" algn="ctr">
              <a:lnSpc>
                <a:spcPts val="2507"/>
              </a:lnSpc>
              <a:buNone/>
            </a:pPr>
            <a:r>
              <a:rPr lang="en-US" sz="1567" dirty="0">
                <a:solidFill>
                  <a:srgbClr val="2C3249"/>
                </a:solidFill>
                <a:latin typeface="Martel Sans" pitchFamily="34" charset="0"/>
                <a:ea typeface="Martel Sans" pitchFamily="34" charset="-122"/>
                <a:cs typeface="Martel Sans" pitchFamily="34" charset="-120"/>
              </a:rPr>
              <a:t>Définition des besoins, du public cible et de la portée globale du projet.</a:t>
            </a:r>
            <a:endParaRPr lang="en-US" sz="1567" dirty="0"/>
          </a:p>
        </p:txBody>
      </p:sp>
      <p:sp>
        <p:nvSpPr>
          <p:cNvPr id="9" name="Text 7"/>
          <p:cNvSpPr/>
          <p:nvPr/>
        </p:nvSpPr>
        <p:spPr>
          <a:xfrm>
            <a:off x="7464385" y="2844760"/>
            <a:ext cx="4576643" cy="596860"/>
          </a:xfrm>
          <a:prstGeom prst="rect">
            <a:avLst/>
          </a:prstGeom>
          <a:noFill/>
          <a:ln/>
        </p:spPr>
        <p:txBody>
          <a:bodyPr wrap="none" rtlCol="0" anchor="t"/>
          <a:lstStyle/>
          <a:p>
            <a:pPr marL="0" indent="0" algn="ctr">
              <a:lnSpc>
                <a:spcPts val="4700"/>
              </a:lnSpc>
              <a:buNone/>
            </a:pPr>
            <a:r>
              <a:rPr lang="en-US" sz="4700" dirty="0">
                <a:solidFill>
                  <a:srgbClr val="2C3249"/>
                </a:solidFill>
                <a:latin typeface="Kanit" pitchFamily="34" charset="0"/>
                <a:ea typeface="Kanit" pitchFamily="34" charset="-122"/>
                <a:cs typeface="Kanit" pitchFamily="34" charset="-120"/>
              </a:rPr>
              <a:t>2</a:t>
            </a:r>
            <a:endParaRPr lang="en-US" sz="4700" dirty="0"/>
          </a:p>
        </p:txBody>
      </p:sp>
      <p:sp>
        <p:nvSpPr>
          <p:cNvPr id="10" name="Text 8"/>
          <p:cNvSpPr/>
          <p:nvPr/>
        </p:nvSpPr>
        <p:spPr>
          <a:xfrm>
            <a:off x="8509040" y="3690223"/>
            <a:ext cx="2487216" cy="310872"/>
          </a:xfrm>
          <a:prstGeom prst="rect">
            <a:avLst/>
          </a:prstGeom>
          <a:noFill/>
          <a:ln/>
        </p:spPr>
        <p:txBody>
          <a:bodyPr wrap="none" rtlCol="0" anchor="t"/>
          <a:lstStyle/>
          <a:p>
            <a:pPr marL="0" indent="0" algn="ctr">
              <a:lnSpc>
                <a:spcPts val="2448"/>
              </a:lnSpc>
              <a:buNone/>
            </a:pPr>
            <a:r>
              <a:rPr lang="en-US" sz="1959" dirty="0">
                <a:solidFill>
                  <a:srgbClr val="2C3249"/>
                </a:solidFill>
                <a:latin typeface="Kanit" pitchFamily="34" charset="0"/>
                <a:ea typeface="Kanit" pitchFamily="34" charset="-122"/>
                <a:cs typeface="Kanit" pitchFamily="34" charset="-120"/>
              </a:rPr>
              <a:t>Conception</a:t>
            </a:r>
            <a:endParaRPr lang="en-US" sz="1959" dirty="0"/>
          </a:p>
        </p:txBody>
      </p:sp>
      <p:sp>
        <p:nvSpPr>
          <p:cNvPr id="11" name="Text 9"/>
          <p:cNvSpPr/>
          <p:nvPr/>
        </p:nvSpPr>
        <p:spPr>
          <a:xfrm>
            <a:off x="7464385" y="4120396"/>
            <a:ext cx="4576643" cy="954762"/>
          </a:xfrm>
          <a:prstGeom prst="rect">
            <a:avLst/>
          </a:prstGeom>
          <a:noFill/>
          <a:ln/>
        </p:spPr>
        <p:txBody>
          <a:bodyPr wrap="square" rtlCol="0" anchor="t"/>
          <a:lstStyle/>
          <a:p>
            <a:pPr marL="0" indent="0" algn="ctr">
              <a:lnSpc>
                <a:spcPts val="2507"/>
              </a:lnSpc>
              <a:buNone/>
            </a:pPr>
            <a:r>
              <a:rPr lang="en-US" sz="1567" dirty="0">
                <a:solidFill>
                  <a:srgbClr val="2C3249"/>
                </a:solidFill>
                <a:latin typeface="Martel Sans" pitchFamily="34" charset="0"/>
                <a:ea typeface="Martel Sans" pitchFamily="34" charset="-122"/>
                <a:cs typeface="Martel Sans" pitchFamily="34" charset="-120"/>
              </a:rPr>
              <a:t>Création de wireframes et de prototypes pour concevoir l'interface utilisateur et l'expérience utilisateur.</a:t>
            </a:r>
            <a:endParaRPr lang="en-US" sz="1567" dirty="0"/>
          </a:p>
        </p:txBody>
      </p:sp>
      <p:sp>
        <p:nvSpPr>
          <p:cNvPr id="12" name="Text 10"/>
          <p:cNvSpPr/>
          <p:nvPr/>
        </p:nvSpPr>
        <p:spPr>
          <a:xfrm>
            <a:off x="2589371" y="5771436"/>
            <a:ext cx="4576643" cy="596860"/>
          </a:xfrm>
          <a:prstGeom prst="rect">
            <a:avLst/>
          </a:prstGeom>
          <a:noFill/>
          <a:ln/>
        </p:spPr>
        <p:txBody>
          <a:bodyPr wrap="none" rtlCol="0" anchor="t"/>
          <a:lstStyle/>
          <a:p>
            <a:pPr marL="0" indent="0" algn="ctr">
              <a:lnSpc>
                <a:spcPts val="4700"/>
              </a:lnSpc>
              <a:buNone/>
            </a:pPr>
            <a:r>
              <a:rPr lang="en-US" sz="4700" dirty="0">
                <a:solidFill>
                  <a:srgbClr val="2C3249"/>
                </a:solidFill>
                <a:latin typeface="Kanit" pitchFamily="34" charset="0"/>
                <a:ea typeface="Kanit" pitchFamily="34" charset="-122"/>
                <a:cs typeface="Kanit" pitchFamily="34" charset="-120"/>
              </a:rPr>
              <a:t>3</a:t>
            </a:r>
            <a:endParaRPr lang="en-US" sz="4700" dirty="0"/>
          </a:p>
        </p:txBody>
      </p:sp>
      <p:sp>
        <p:nvSpPr>
          <p:cNvPr id="13" name="Text 11"/>
          <p:cNvSpPr/>
          <p:nvPr/>
        </p:nvSpPr>
        <p:spPr>
          <a:xfrm>
            <a:off x="3634026" y="6616898"/>
            <a:ext cx="2487216" cy="310872"/>
          </a:xfrm>
          <a:prstGeom prst="rect">
            <a:avLst/>
          </a:prstGeom>
          <a:noFill/>
          <a:ln/>
        </p:spPr>
        <p:txBody>
          <a:bodyPr wrap="none" rtlCol="0" anchor="t"/>
          <a:lstStyle/>
          <a:p>
            <a:pPr marL="0" indent="0" algn="ctr">
              <a:lnSpc>
                <a:spcPts val="2448"/>
              </a:lnSpc>
              <a:buNone/>
            </a:pPr>
            <a:r>
              <a:rPr lang="en-US" sz="1959" dirty="0">
                <a:solidFill>
                  <a:srgbClr val="2C3249"/>
                </a:solidFill>
                <a:latin typeface="Kanit" pitchFamily="34" charset="0"/>
                <a:ea typeface="Kanit" pitchFamily="34" charset="-122"/>
                <a:cs typeface="Kanit" pitchFamily="34" charset="-120"/>
              </a:rPr>
              <a:t>Développement</a:t>
            </a:r>
            <a:endParaRPr lang="en-US" sz="1959" dirty="0"/>
          </a:p>
        </p:txBody>
      </p:sp>
      <p:sp>
        <p:nvSpPr>
          <p:cNvPr id="14" name="Text 12"/>
          <p:cNvSpPr/>
          <p:nvPr/>
        </p:nvSpPr>
        <p:spPr>
          <a:xfrm>
            <a:off x="2589371" y="7047071"/>
            <a:ext cx="4576643" cy="636508"/>
          </a:xfrm>
          <a:prstGeom prst="rect">
            <a:avLst/>
          </a:prstGeom>
          <a:noFill/>
          <a:ln/>
        </p:spPr>
        <p:txBody>
          <a:bodyPr wrap="square" rtlCol="0" anchor="t"/>
          <a:lstStyle/>
          <a:p>
            <a:pPr marL="0" indent="0" algn="ctr">
              <a:lnSpc>
                <a:spcPts val="2507"/>
              </a:lnSpc>
              <a:buNone/>
            </a:pPr>
            <a:r>
              <a:rPr lang="en-US" sz="1567" dirty="0">
                <a:solidFill>
                  <a:srgbClr val="2C3249"/>
                </a:solidFill>
                <a:latin typeface="Martel Sans" pitchFamily="34" charset="0"/>
                <a:ea typeface="Martel Sans" pitchFamily="34" charset="-122"/>
                <a:cs typeface="Martel Sans" pitchFamily="34" charset="-120"/>
              </a:rPr>
              <a:t>Codage du site avec des technologies de pointe et intégration des fonctionnalités.</a:t>
            </a:r>
            <a:endParaRPr lang="en-US" sz="1567" dirty="0"/>
          </a:p>
        </p:txBody>
      </p:sp>
      <p:sp>
        <p:nvSpPr>
          <p:cNvPr id="15" name="Text 13"/>
          <p:cNvSpPr/>
          <p:nvPr/>
        </p:nvSpPr>
        <p:spPr>
          <a:xfrm>
            <a:off x="7464385" y="5771436"/>
            <a:ext cx="4576643" cy="596860"/>
          </a:xfrm>
          <a:prstGeom prst="rect">
            <a:avLst/>
          </a:prstGeom>
          <a:noFill/>
          <a:ln/>
        </p:spPr>
        <p:txBody>
          <a:bodyPr wrap="none" rtlCol="0" anchor="t"/>
          <a:lstStyle/>
          <a:p>
            <a:pPr marL="0" indent="0" algn="ctr">
              <a:lnSpc>
                <a:spcPts val="4700"/>
              </a:lnSpc>
              <a:buNone/>
            </a:pPr>
            <a:r>
              <a:rPr lang="en-US" sz="4700" dirty="0">
                <a:solidFill>
                  <a:srgbClr val="2C3249"/>
                </a:solidFill>
                <a:latin typeface="Kanit" pitchFamily="34" charset="0"/>
                <a:ea typeface="Kanit" pitchFamily="34" charset="-122"/>
                <a:cs typeface="Kanit" pitchFamily="34" charset="-120"/>
              </a:rPr>
              <a:t>4</a:t>
            </a:r>
            <a:endParaRPr lang="en-US" sz="4700" dirty="0"/>
          </a:p>
        </p:txBody>
      </p:sp>
      <p:sp>
        <p:nvSpPr>
          <p:cNvPr id="16" name="Text 14"/>
          <p:cNvSpPr/>
          <p:nvPr/>
        </p:nvSpPr>
        <p:spPr>
          <a:xfrm>
            <a:off x="8509040" y="6616898"/>
            <a:ext cx="2487216" cy="310872"/>
          </a:xfrm>
          <a:prstGeom prst="rect">
            <a:avLst/>
          </a:prstGeom>
          <a:noFill/>
          <a:ln/>
        </p:spPr>
        <p:txBody>
          <a:bodyPr wrap="none" rtlCol="0" anchor="t"/>
          <a:lstStyle/>
          <a:p>
            <a:pPr marL="0" indent="0" algn="ctr">
              <a:lnSpc>
                <a:spcPts val="2448"/>
              </a:lnSpc>
              <a:buNone/>
            </a:pPr>
            <a:r>
              <a:rPr lang="en-US" sz="1959" dirty="0">
                <a:solidFill>
                  <a:srgbClr val="2C3249"/>
                </a:solidFill>
                <a:latin typeface="Kanit" pitchFamily="34" charset="0"/>
                <a:ea typeface="Kanit" pitchFamily="34" charset="-122"/>
                <a:cs typeface="Kanit" pitchFamily="34" charset="-120"/>
              </a:rPr>
              <a:t>Tests</a:t>
            </a:r>
            <a:endParaRPr lang="en-US" sz="1959" dirty="0"/>
          </a:p>
        </p:txBody>
      </p:sp>
      <p:sp>
        <p:nvSpPr>
          <p:cNvPr id="17" name="Text 15"/>
          <p:cNvSpPr/>
          <p:nvPr/>
        </p:nvSpPr>
        <p:spPr>
          <a:xfrm>
            <a:off x="7464385" y="7047071"/>
            <a:ext cx="4576643" cy="636508"/>
          </a:xfrm>
          <a:prstGeom prst="rect">
            <a:avLst/>
          </a:prstGeom>
          <a:noFill/>
          <a:ln/>
        </p:spPr>
        <p:txBody>
          <a:bodyPr wrap="square" rtlCol="0" anchor="t"/>
          <a:lstStyle/>
          <a:p>
            <a:pPr marL="0" indent="0" algn="ctr">
              <a:lnSpc>
                <a:spcPts val="2507"/>
              </a:lnSpc>
              <a:buNone/>
            </a:pPr>
            <a:r>
              <a:rPr lang="en-US" sz="1567" dirty="0">
                <a:solidFill>
                  <a:srgbClr val="2C3249"/>
                </a:solidFill>
                <a:latin typeface="Martel Sans" pitchFamily="34" charset="0"/>
                <a:ea typeface="Martel Sans" pitchFamily="34" charset="-122"/>
                <a:cs typeface="Martel Sans" pitchFamily="34" charset="-120"/>
              </a:rPr>
              <a:t>Test rigoureux pour identifier et résoudre tout problème avant le lancement.</a:t>
            </a:r>
            <a:endParaRPr lang="en-US" sz="1567"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247656"/>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Conclusion</a:t>
            </a:r>
            <a:endParaRPr lang="en-US" sz="4374" dirty="0"/>
          </a:p>
        </p:txBody>
      </p:sp>
      <p:sp>
        <p:nvSpPr>
          <p:cNvPr id="5" name="Text 3"/>
          <p:cNvSpPr/>
          <p:nvPr/>
        </p:nvSpPr>
        <p:spPr>
          <a:xfrm>
            <a:off x="2037993" y="2386370"/>
            <a:ext cx="10554414" cy="2132409"/>
          </a:xfrm>
          <a:prstGeom prst="rect">
            <a:avLst/>
          </a:prstGeom>
          <a:noFill/>
          <a:ln/>
        </p:spPr>
        <p:txBody>
          <a:bodyPr wrap="square" rtlCol="0" anchor="t"/>
          <a:lstStyle/>
          <a:p>
            <a:pPr>
              <a:lnSpc>
                <a:spcPts val="2799"/>
              </a:lnSpc>
            </a:pPr>
            <a:r>
              <a:rPr lang="en-US" sz="1750" dirty="0">
                <a:solidFill>
                  <a:srgbClr val="2C3249"/>
                </a:solidFill>
                <a:latin typeface="Martel Sans" pitchFamily="34" charset="0"/>
                <a:ea typeface="Martel Sans" pitchFamily="34" charset="-122"/>
                <a:cs typeface="Martel Sans" pitchFamily="34" charset="-120"/>
              </a:rPr>
              <a:t>En conclusion, notre site de réservation de voitures de luxe est bien plus qu'un simple outil de location. C'est une plateforme qui aura été conçue avec passion et dévouement pour offrir </a:t>
            </a:r>
            <a:r>
              <a:rPr lang="en-US" sz="1750" dirty="0" smtClean="0">
                <a:solidFill>
                  <a:srgbClr val="2C3249"/>
                </a:solidFill>
                <a:latin typeface="Martel Sans" pitchFamily="34" charset="0"/>
                <a:ea typeface="Martel Sans" pitchFamily="34" charset="-122"/>
                <a:cs typeface="Martel Sans" pitchFamily="34" charset="-120"/>
              </a:rPr>
              <a:t>l</a:t>
            </a:r>
            <a:r>
              <a:rPr lang="fr-FR" sz="1750" dirty="0" smtClean="0">
                <a:solidFill>
                  <a:srgbClr val="2C3249"/>
                </a:solidFill>
                <a:latin typeface="Martel Sans" pitchFamily="34" charset="0"/>
                <a:ea typeface="Martel Sans" pitchFamily="34" charset="-122"/>
                <a:cs typeface="Martel Sans" pitchFamily="34" charset="-120"/>
              </a:rPr>
              <a:t>e </a:t>
            </a:r>
            <a:r>
              <a:rPr lang="fr-FR" sz="1750" dirty="0">
                <a:solidFill>
                  <a:srgbClr val="2C3249"/>
                </a:solidFill>
                <a:latin typeface="Martel Sans" pitchFamily="34" charset="0"/>
                <a:ea typeface="Martel Sans" pitchFamily="34" charset="-122"/>
                <a:cs typeface="Martel Sans" pitchFamily="34" charset="-120"/>
              </a:rPr>
              <a:t>summum du luxe et de la qualité. Avec une interface impeccable, un design élégant et des fonctionnalités intuitives, il aspire à redéfinir les normes de l'industrie de la location de voitures haut de gamme.</a:t>
            </a:r>
            <a:endParaRPr lang="en-US" sz="1750" dirty="0"/>
          </a:p>
        </p:txBody>
      </p:sp>
      <p:pic>
        <p:nvPicPr>
          <p:cNvPr id="6" name="Image 0" descr="preencoded.png"/>
          <p:cNvPicPr>
            <a:picLocks noChangeAspect="1"/>
          </p:cNvPicPr>
          <p:nvPr/>
        </p:nvPicPr>
        <p:blipFill>
          <a:blip r:embed="rId3"/>
          <a:stretch>
            <a:fillRect/>
          </a:stretch>
        </p:blipFill>
        <p:spPr>
          <a:xfrm>
            <a:off x="2037993" y="4768691"/>
            <a:ext cx="444341" cy="444341"/>
          </a:xfrm>
          <a:prstGeom prst="rect">
            <a:avLst/>
          </a:prstGeom>
        </p:spPr>
      </p:pic>
      <p:sp>
        <p:nvSpPr>
          <p:cNvPr id="7" name="Text 4"/>
          <p:cNvSpPr/>
          <p:nvPr/>
        </p:nvSpPr>
        <p:spPr>
          <a:xfrm>
            <a:off x="2037993" y="5435203"/>
            <a:ext cx="2777490" cy="347186"/>
          </a:xfrm>
          <a:prstGeom prst="rect">
            <a:avLst/>
          </a:prstGeom>
          <a:noFill/>
          <a:ln/>
        </p:spPr>
        <p:txBody>
          <a:bodyPr wrap="none" rtlCol="0" anchor="t"/>
          <a:lstStyle/>
          <a:p>
            <a:pPr marL="0" indent="0" algn="l">
              <a:lnSpc>
                <a:spcPts val="2734"/>
              </a:lnSpc>
              <a:buNone/>
            </a:pPr>
            <a:r>
              <a:rPr lang="en-US" sz="2187" dirty="0">
                <a:solidFill>
                  <a:srgbClr val="272D45"/>
                </a:solidFill>
                <a:latin typeface="Kanit" pitchFamily="34" charset="0"/>
                <a:ea typeface="Kanit" pitchFamily="34" charset="-122"/>
                <a:cs typeface="Kanit" pitchFamily="34" charset="-120"/>
              </a:rPr>
              <a:t>Satisfaction</a:t>
            </a:r>
            <a:endParaRPr lang="en-US" sz="2187" dirty="0"/>
          </a:p>
        </p:txBody>
      </p:sp>
      <p:sp>
        <p:nvSpPr>
          <p:cNvPr id="8" name="Text 5"/>
          <p:cNvSpPr/>
          <p:nvPr/>
        </p:nvSpPr>
        <p:spPr>
          <a:xfrm>
            <a:off x="2037993" y="5915620"/>
            <a:ext cx="3295888" cy="1066205"/>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L'engagement vers la satisfaction totale de nos utilisateurs.</a:t>
            </a:r>
            <a:endParaRPr lang="en-US" sz="1750" dirty="0"/>
          </a:p>
        </p:txBody>
      </p:sp>
      <p:pic>
        <p:nvPicPr>
          <p:cNvPr id="9" name="Image 1" descr="preencoded.png"/>
          <p:cNvPicPr>
            <a:picLocks noChangeAspect="1"/>
          </p:cNvPicPr>
          <p:nvPr/>
        </p:nvPicPr>
        <p:blipFill>
          <a:blip r:embed="rId4"/>
          <a:stretch>
            <a:fillRect/>
          </a:stretch>
        </p:blipFill>
        <p:spPr>
          <a:xfrm>
            <a:off x="5667137" y="4768691"/>
            <a:ext cx="444341" cy="444341"/>
          </a:xfrm>
          <a:prstGeom prst="rect">
            <a:avLst/>
          </a:prstGeom>
        </p:spPr>
      </p:pic>
      <p:sp>
        <p:nvSpPr>
          <p:cNvPr id="10" name="Text 6"/>
          <p:cNvSpPr/>
          <p:nvPr/>
        </p:nvSpPr>
        <p:spPr>
          <a:xfrm>
            <a:off x="5667137" y="5435203"/>
            <a:ext cx="2777490" cy="347186"/>
          </a:xfrm>
          <a:prstGeom prst="rect">
            <a:avLst/>
          </a:prstGeom>
          <a:noFill/>
          <a:ln/>
        </p:spPr>
        <p:txBody>
          <a:bodyPr wrap="none" rtlCol="0" anchor="t"/>
          <a:lstStyle/>
          <a:p>
            <a:pPr marL="0" indent="0" algn="l">
              <a:lnSpc>
                <a:spcPts val="2734"/>
              </a:lnSpc>
              <a:buNone/>
            </a:pPr>
            <a:r>
              <a:rPr lang="en-US" sz="2187" dirty="0">
                <a:solidFill>
                  <a:srgbClr val="272D45"/>
                </a:solidFill>
                <a:latin typeface="Kanit" pitchFamily="34" charset="0"/>
                <a:ea typeface="Kanit" pitchFamily="34" charset="-122"/>
                <a:cs typeface="Kanit" pitchFamily="34" charset="-120"/>
              </a:rPr>
              <a:t>Qualité</a:t>
            </a:r>
            <a:endParaRPr lang="en-US" sz="2187" dirty="0"/>
          </a:p>
        </p:txBody>
      </p:sp>
      <p:sp>
        <p:nvSpPr>
          <p:cNvPr id="11" name="Text 7"/>
          <p:cNvSpPr/>
          <p:nvPr/>
        </p:nvSpPr>
        <p:spPr>
          <a:xfrm>
            <a:off x="5667137" y="5915620"/>
            <a:ext cx="3296007" cy="1066205"/>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Une promesse de qualité irréprochable dans chaque interaction.</a:t>
            </a:r>
            <a:endParaRPr lang="en-US" sz="1750" dirty="0"/>
          </a:p>
        </p:txBody>
      </p:sp>
      <p:pic>
        <p:nvPicPr>
          <p:cNvPr id="12" name="Image 2" descr="preencoded.png"/>
          <p:cNvPicPr>
            <a:picLocks noChangeAspect="1"/>
          </p:cNvPicPr>
          <p:nvPr/>
        </p:nvPicPr>
        <p:blipFill>
          <a:blip r:embed="rId5"/>
          <a:stretch>
            <a:fillRect/>
          </a:stretch>
        </p:blipFill>
        <p:spPr>
          <a:xfrm>
            <a:off x="9296400" y="4768691"/>
            <a:ext cx="444341" cy="444341"/>
          </a:xfrm>
          <a:prstGeom prst="rect">
            <a:avLst/>
          </a:prstGeom>
        </p:spPr>
      </p:pic>
      <p:sp>
        <p:nvSpPr>
          <p:cNvPr id="13" name="Text 8"/>
          <p:cNvSpPr/>
          <p:nvPr/>
        </p:nvSpPr>
        <p:spPr>
          <a:xfrm>
            <a:off x="9296400" y="5435203"/>
            <a:ext cx="2777490" cy="347186"/>
          </a:xfrm>
          <a:prstGeom prst="rect">
            <a:avLst/>
          </a:prstGeom>
          <a:noFill/>
          <a:ln/>
        </p:spPr>
        <p:txBody>
          <a:bodyPr wrap="none" rtlCol="0" anchor="t"/>
          <a:lstStyle/>
          <a:p>
            <a:pPr marL="0" indent="0" algn="l">
              <a:lnSpc>
                <a:spcPts val="2734"/>
              </a:lnSpc>
              <a:buNone/>
            </a:pPr>
            <a:r>
              <a:rPr lang="en-US" sz="2187" dirty="0">
                <a:solidFill>
                  <a:srgbClr val="272D45"/>
                </a:solidFill>
                <a:latin typeface="Kanit" pitchFamily="34" charset="0"/>
                <a:ea typeface="Kanit" pitchFamily="34" charset="-122"/>
                <a:cs typeface="Kanit" pitchFamily="34" charset="-120"/>
              </a:rPr>
              <a:t>Innovation</a:t>
            </a:r>
            <a:endParaRPr lang="en-US" sz="2187" dirty="0"/>
          </a:p>
        </p:txBody>
      </p:sp>
      <p:sp>
        <p:nvSpPr>
          <p:cNvPr id="14" name="Text 9"/>
          <p:cNvSpPr/>
          <p:nvPr/>
        </p:nvSpPr>
        <p:spPr>
          <a:xfrm>
            <a:off x="9296400" y="5915620"/>
            <a:ext cx="3296007"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L'innovation continue pour rester à la pointe du progrès.</a:t>
            </a:r>
            <a:endParaRPr lang="en-US" sz="175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rotWithShape="1">
          <a:blip r:embed="rId2"/>
          <a:srcRect l="18327" t="12519" r="6216"/>
          <a:stretch/>
        </p:blipFill>
        <p:spPr>
          <a:xfrm>
            <a:off x="0" y="0"/>
            <a:ext cx="5847008" cy="8229600"/>
          </a:xfrm>
          <a:prstGeom prst="rect">
            <a:avLst/>
          </a:prstGeom>
        </p:spPr>
      </p:pic>
      <p:sp>
        <p:nvSpPr>
          <p:cNvPr id="3" name="ZoneTexte 2"/>
          <p:cNvSpPr txBox="1"/>
          <p:nvPr/>
        </p:nvSpPr>
        <p:spPr>
          <a:xfrm>
            <a:off x="6156101" y="3606968"/>
            <a:ext cx="8152327" cy="1015663"/>
          </a:xfrm>
          <a:prstGeom prst="rect">
            <a:avLst/>
          </a:prstGeom>
          <a:noFill/>
        </p:spPr>
        <p:txBody>
          <a:bodyPr wrap="square" rtlCol="0">
            <a:spAutoFit/>
          </a:bodyPr>
          <a:lstStyle/>
          <a:p>
            <a:r>
              <a:rPr lang="fr-FR" sz="6000" b="1" dirty="0" smtClean="0">
                <a:solidFill>
                  <a:schemeClr val="accent1"/>
                </a:solidFill>
                <a:latin typeface="+mj-lt"/>
              </a:rPr>
              <a:t>Merci de votre attention</a:t>
            </a:r>
            <a:endParaRPr lang="fr-FR" sz="6000" b="1" dirty="0">
              <a:solidFill>
                <a:schemeClr val="accent1"/>
              </a:solidFill>
              <a:latin typeface="+mj-lt"/>
            </a:endParaRPr>
          </a:p>
        </p:txBody>
      </p:sp>
    </p:spTree>
    <p:extLst>
      <p:ext uri="{BB962C8B-B14F-4D97-AF65-F5344CB8AC3E}">
        <p14:creationId xmlns:p14="http://schemas.microsoft.com/office/powerpoint/2010/main" val="16513150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932265"/>
            <a:ext cx="6665952" cy="833199"/>
          </a:xfrm>
          <a:prstGeom prst="rect">
            <a:avLst/>
          </a:prstGeom>
          <a:noFill/>
          <a:ln/>
        </p:spPr>
        <p:txBody>
          <a:bodyPr wrap="none" rtlCol="0" anchor="t"/>
          <a:lstStyle/>
          <a:p>
            <a:pPr marL="0" indent="0">
              <a:lnSpc>
                <a:spcPts val="6561"/>
              </a:lnSpc>
              <a:buNone/>
            </a:pPr>
            <a:r>
              <a:rPr lang="en-US" sz="6000" i="1" dirty="0">
                <a:solidFill>
                  <a:schemeClr val="accent1"/>
                </a:solidFill>
                <a:latin typeface="Kanit" pitchFamily="34" charset="0"/>
                <a:ea typeface="Kanit" pitchFamily="34" charset="-122"/>
                <a:cs typeface="Kanit" pitchFamily="34" charset="-120"/>
              </a:rPr>
              <a:t>Introduction</a:t>
            </a:r>
            <a:endParaRPr lang="en-US" sz="5249" i="1" dirty="0">
              <a:solidFill>
                <a:schemeClr val="accent1"/>
              </a:solidFill>
            </a:endParaRPr>
          </a:p>
        </p:txBody>
      </p:sp>
      <p:sp>
        <p:nvSpPr>
          <p:cNvPr id="6" name="Text 3"/>
          <p:cNvSpPr/>
          <p:nvPr/>
        </p:nvSpPr>
        <p:spPr>
          <a:xfrm>
            <a:off x="216977" y="3098721"/>
            <a:ext cx="8927024" cy="3198614"/>
          </a:xfrm>
          <a:prstGeom prst="rect">
            <a:avLst/>
          </a:prstGeom>
          <a:noFill/>
          <a:ln/>
        </p:spPr>
        <p:txBody>
          <a:bodyPr wrap="square" rtlCol="0" anchor="t"/>
          <a:lstStyle/>
          <a:p>
            <a:r>
              <a:rPr lang="fr-FR" sz="3600" dirty="0">
                <a:solidFill>
                  <a:srgbClr val="2C3249"/>
                </a:solidFill>
                <a:latin typeface="Martel Sans" pitchFamily="34" charset="0"/>
                <a:ea typeface="Martel Sans" pitchFamily="34" charset="-122"/>
                <a:cs typeface="Martel Sans" pitchFamily="34" charset="-120"/>
              </a:rPr>
              <a:t>La création d'un site de réservation de voitures de luxe vise </a:t>
            </a:r>
            <a:r>
              <a:rPr lang="fr-FR" sz="3600" dirty="0" smtClean="0">
                <a:solidFill>
                  <a:srgbClr val="2C3249"/>
                </a:solidFill>
                <a:latin typeface="Martel Sans" pitchFamily="34" charset="0"/>
                <a:ea typeface="Martel Sans" pitchFamily="34" charset="-122"/>
                <a:cs typeface="Martel Sans" pitchFamily="34" charset="-120"/>
              </a:rPr>
              <a:t>à transformer </a:t>
            </a:r>
            <a:r>
              <a:rPr lang="fr-FR" sz="3600" dirty="0">
                <a:solidFill>
                  <a:srgbClr val="2C3249"/>
                </a:solidFill>
                <a:latin typeface="Martel Sans" pitchFamily="34" charset="0"/>
                <a:ea typeface="Martel Sans" pitchFamily="34" charset="-122"/>
                <a:cs typeface="Martel Sans" pitchFamily="34" charset="-120"/>
              </a:rPr>
              <a:t>l'expérience des passionnés de véhicules haut de gamme en offrant </a:t>
            </a:r>
            <a:r>
              <a:rPr lang="fr-FR" sz="3600" dirty="0" smtClean="0">
                <a:solidFill>
                  <a:srgbClr val="2C3249"/>
                </a:solidFill>
                <a:latin typeface="Martel Sans" pitchFamily="34" charset="0"/>
                <a:ea typeface="Martel Sans" pitchFamily="34" charset="-122"/>
                <a:cs typeface="Martel Sans" pitchFamily="34" charset="-120"/>
              </a:rPr>
              <a:t>l’élégance</a:t>
            </a:r>
            <a:r>
              <a:rPr lang="fr-FR" sz="3600" dirty="0">
                <a:solidFill>
                  <a:srgbClr val="2C3249"/>
                </a:solidFill>
                <a:latin typeface="Martel Sans" pitchFamily="34" charset="0"/>
                <a:ea typeface="Martel Sans" pitchFamily="34" charset="-122"/>
                <a:cs typeface="Martel Sans" pitchFamily="34" charset="-120"/>
              </a:rPr>
              <a:t>, </a:t>
            </a:r>
            <a:r>
              <a:rPr lang="fr-FR" sz="3600" dirty="0" smtClean="0">
                <a:solidFill>
                  <a:srgbClr val="2C3249"/>
                </a:solidFill>
                <a:latin typeface="Martel Sans" pitchFamily="34" charset="0"/>
                <a:ea typeface="Martel Sans" pitchFamily="34" charset="-122"/>
                <a:cs typeface="Martel Sans" pitchFamily="34" charset="-120"/>
              </a:rPr>
              <a:t>la performance </a:t>
            </a:r>
            <a:r>
              <a:rPr lang="fr-FR" sz="3600" dirty="0">
                <a:solidFill>
                  <a:srgbClr val="2C3249"/>
                </a:solidFill>
                <a:latin typeface="Martel Sans" pitchFamily="34" charset="0"/>
                <a:ea typeface="Martel Sans" pitchFamily="34" charset="-122"/>
                <a:cs typeface="Martel Sans" pitchFamily="34" charset="-120"/>
              </a:rPr>
              <a:t>et </a:t>
            </a:r>
            <a:r>
              <a:rPr lang="fr-FR" sz="3600" dirty="0" smtClean="0">
                <a:solidFill>
                  <a:srgbClr val="2C3249"/>
                </a:solidFill>
                <a:latin typeface="Martel Sans" pitchFamily="34" charset="0"/>
                <a:ea typeface="Martel Sans" pitchFamily="34" charset="-122"/>
                <a:cs typeface="Martel Sans" pitchFamily="34" charset="-120"/>
              </a:rPr>
              <a:t>le confort</a:t>
            </a:r>
            <a:r>
              <a:rPr lang="fr-FR" sz="3600" dirty="0">
                <a:solidFill>
                  <a:srgbClr val="2C3249"/>
                </a:solidFill>
                <a:latin typeface="Martel Sans" pitchFamily="34" charset="0"/>
                <a:ea typeface="Martel Sans" pitchFamily="34" charset="-122"/>
                <a:cs typeface="Martel Sans" pitchFamily="34" charset="-120"/>
              </a:rPr>
              <a:t>. </a:t>
            </a:r>
            <a:endParaRPr lang="fr-FR" sz="3600" dirty="0" smtClean="0">
              <a:solidFill>
                <a:srgbClr val="2C3249"/>
              </a:solidFill>
              <a:latin typeface="Martel Sans" pitchFamily="34" charset="0"/>
              <a:ea typeface="Martel Sans" pitchFamily="34" charset="-122"/>
              <a:cs typeface="Martel Sans" pitchFamily="34" charset="-12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932265"/>
            <a:ext cx="6665952" cy="833199"/>
          </a:xfrm>
          <a:prstGeom prst="rect">
            <a:avLst/>
          </a:prstGeom>
          <a:noFill/>
          <a:ln/>
        </p:spPr>
        <p:txBody>
          <a:bodyPr wrap="none" rtlCol="0" anchor="t"/>
          <a:lstStyle/>
          <a:p>
            <a:pPr marL="0" indent="0">
              <a:lnSpc>
                <a:spcPts val="6561"/>
              </a:lnSpc>
              <a:buNone/>
            </a:pPr>
            <a:r>
              <a:rPr lang="en-US" sz="6600" i="1" dirty="0">
                <a:solidFill>
                  <a:schemeClr val="accent1"/>
                </a:solidFill>
                <a:latin typeface="Kanit" pitchFamily="34" charset="0"/>
                <a:ea typeface="Kanit" pitchFamily="34" charset="-122"/>
                <a:cs typeface="Kanit" pitchFamily="34" charset="-120"/>
              </a:rPr>
              <a:t>Introduction</a:t>
            </a:r>
            <a:endParaRPr lang="en-US" sz="5249" i="1" dirty="0">
              <a:solidFill>
                <a:schemeClr val="accent1"/>
              </a:solidFill>
            </a:endParaRPr>
          </a:p>
        </p:txBody>
      </p:sp>
      <p:sp>
        <p:nvSpPr>
          <p:cNvPr id="6" name="Text 3"/>
          <p:cNvSpPr/>
          <p:nvPr/>
        </p:nvSpPr>
        <p:spPr>
          <a:xfrm>
            <a:off x="259762" y="3144274"/>
            <a:ext cx="8310801" cy="3922011"/>
          </a:xfrm>
          <a:prstGeom prst="rect">
            <a:avLst/>
          </a:prstGeom>
          <a:noFill/>
          <a:ln/>
        </p:spPr>
        <p:txBody>
          <a:bodyPr wrap="square" rtlCol="0" anchor="t"/>
          <a:lstStyle/>
          <a:p>
            <a:pPr marL="342900" indent="-342900">
              <a:buFont typeface="Wingdings" panose="05000000000000000000" pitchFamily="2" charset="2"/>
              <a:buChar char="ü"/>
            </a:pPr>
            <a:r>
              <a:rPr lang="fr-FR" sz="3600" dirty="0" smtClean="0">
                <a:solidFill>
                  <a:srgbClr val="2C3249"/>
                </a:solidFill>
                <a:latin typeface="Martel Sans" pitchFamily="34" charset="0"/>
                <a:ea typeface="Martel Sans" pitchFamily="34" charset="-122"/>
                <a:cs typeface="Martel Sans" pitchFamily="34" charset="-120"/>
              </a:rPr>
              <a:t>Notre objectif </a:t>
            </a:r>
            <a:r>
              <a:rPr lang="fr-FR" sz="3600" dirty="0">
                <a:solidFill>
                  <a:srgbClr val="2C3249"/>
                </a:solidFill>
                <a:latin typeface="Martel Sans" pitchFamily="34" charset="0"/>
                <a:ea typeface="Martel Sans" pitchFamily="34" charset="-122"/>
                <a:cs typeface="Martel Sans" pitchFamily="34" charset="-120"/>
              </a:rPr>
              <a:t>est d'attirer une clientèle sophistiquée à la recherche d'un service exceptionnel et d'une gamme variée de voitures, allant des marques légendaires aux modèles modernes.</a:t>
            </a:r>
            <a:endParaRPr lang="en-US" sz="3600" dirty="0"/>
          </a:p>
        </p:txBody>
      </p:sp>
    </p:spTree>
    <p:extLst>
      <p:ext uri="{BB962C8B-B14F-4D97-AF65-F5344CB8AC3E}">
        <p14:creationId xmlns:p14="http://schemas.microsoft.com/office/powerpoint/2010/main" val="5396073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833199" y="679847"/>
            <a:ext cx="5554980" cy="694373"/>
          </a:xfrm>
          <a:prstGeom prst="rect">
            <a:avLst/>
          </a:prstGeom>
          <a:noFill/>
          <a:ln/>
        </p:spPr>
        <p:txBody>
          <a:bodyPr wrap="none" rtlCol="0" anchor="t"/>
          <a:lstStyle/>
          <a:p>
            <a:pPr marL="0" indent="0">
              <a:lnSpc>
                <a:spcPts val="5468"/>
              </a:lnSpc>
              <a:buNone/>
            </a:pPr>
            <a:r>
              <a:rPr lang="en-US" sz="5400" i="1" dirty="0">
                <a:solidFill>
                  <a:schemeClr val="accent1"/>
                </a:solidFill>
                <a:latin typeface="Kanit" pitchFamily="34" charset="0"/>
                <a:ea typeface="Kanit" pitchFamily="34" charset="-122"/>
                <a:cs typeface="Kanit" pitchFamily="34" charset="-120"/>
              </a:rPr>
              <a:t>Présentation</a:t>
            </a:r>
            <a:r>
              <a:rPr lang="en-US" sz="5400" dirty="0">
                <a:solidFill>
                  <a:schemeClr val="accent1"/>
                </a:solidFill>
                <a:latin typeface="Kanit" pitchFamily="34" charset="0"/>
                <a:ea typeface="Kanit" pitchFamily="34" charset="-122"/>
                <a:cs typeface="Kanit" pitchFamily="34" charset="-120"/>
              </a:rPr>
              <a:t> </a:t>
            </a:r>
            <a:r>
              <a:rPr lang="en-US" sz="5400" i="1" dirty="0">
                <a:solidFill>
                  <a:schemeClr val="accent1"/>
                </a:solidFill>
                <a:latin typeface="Kanit" pitchFamily="34" charset="0"/>
                <a:ea typeface="Kanit" pitchFamily="34" charset="-122"/>
                <a:cs typeface="Kanit" pitchFamily="34" charset="-120"/>
              </a:rPr>
              <a:t>du projet</a:t>
            </a:r>
            <a:endParaRPr lang="en-US" sz="5400" i="1" dirty="0">
              <a:solidFill>
                <a:schemeClr val="accent1"/>
              </a:solidFill>
            </a:endParaRPr>
          </a:p>
        </p:txBody>
      </p:sp>
      <p:pic>
        <p:nvPicPr>
          <p:cNvPr id="21" name="Image 20"/>
          <p:cNvPicPr>
            <a:picLocks noChangeAspect="1"/>
          </p:cNvPicPr>
          <p:nvPr/>
        </p:nvPicPr>
        <p:blipFill>
          <a:blip r:embed="rId3"/>
          <a:stretch>
            <a:fillRect/>
          </a:stretch>
        </p:blipFill>
        <p:spPr>
          <a:xfrm>
            <a:off x="9051010" y="-1"/>
            <a:ext cx="5579390" cy="8264285"/>
          </a:xfrm>
          <a:prstGeom prst="rect">
            <a:avLst/>
          </a:prstGeom>
        </p:spPr>
      </p:pic>
      <p:sp>
        <p:nvSpPr>
          <p:cNvPr id="6" name="Text 3"/>
          <p:cNvSpPr/>
          <p:nvPr/>
        </p:nvSpPr>
        <p:spPr>
          <a:xfrm>
            <a:off x="182271" y="1893455"/>
            <a:ext cx="8667262" cy="5437244"/>
          </a:xfrm>
          <a:prstGeom prst="rect">
            <a:avLst/>
          </a:prstGeom>
          <a:noFill/>
          <a:ln/>
        </p:spPr>
        <p:txBody>
          <a:bodyPr wrap="square" rtlCol="0" anchor="t"/>
          <a:lstStyle/>
          <a:p>
            <a:pPr lvl="0"/>
            <a:r>
              <a:rPr lang="en-US" sz="1750" dirty="0" smtClean="0">
                <a:solidFill>
                  <a:srgbClr val="2C3249"/>
                </a:solidFill>
                <a:latin typeface="Martel Sans" pitchFamily="34" charset="0"/>
                <a:ea typeface="Martel Sans" pitchFamily="34" charset="-122"/>
                <a:cs typeface="Martel Sans" pitchFamily="34" charset="-120"/>
              </a:rPr>
              <a:t>  </a:t>
            </a:r>
            <a:r>
              <a:rPr lang="en-US" sz="3200" dirty="0" smtClean="0">
                <a:solidFill>
                  <a:srgbClr val="2C3249"/>
                </a:solidFill>
                <a:latin typeface="Martel Sans" pitchFamily="34" charset="0"/>
                <a:ea typeface="Martel Sans" pitchFamily="34" charset="-122"/>
                <a:cs typeface="Martel Sans" pitchFamily="34" charset="-120"/>
              </a:rPr>
              <a:t>Le projet </a:t>
            </a:r>
            <a:r>
              <a:rPr lang="en-US" sz="3200" dirty="0">
                <a:solidFill>
                  <a:srgbClr val="2C3249"/>
                </a:solidFill>
                <a:latin typeface="Martel Sans" pitchFamily="34" charset="0"/>
                <a:ea typeface="Martel Sans" pitchFamily="34" charset="-122"/>
                <a:cs typeface="Martel Sans" pitchFamily="34" charset="-120"/>
              </a:rPr>
              <a:t>de création du site de réservation a pour ambition de devenir la référence dans le domaine des locations de véhicules de prestige</a:t>
            </a:r>
            <a:r>
              <a:rPr lang="en-US" sz="3200" dirty="0" smtClean="0">
                <a:solidFill>
                  <a:srgbClr val="2C3249"/>
                </a:solidFill>
                <a:latin typeface="Martel Sans" pitchFamily="34" charset="0"/>
                <a:ea typeface="Martel Sans" pitchFamily="34" charset="-122"/>
                <a:cs typeface="Martel Sans" pitchFamily="34" charset="-120"/>
              </a:rPr>
              <a:t>.</a:t>
            </a:r>
          </a:p>
          <a:p>
            <a:pPr lvl="0"/>
            <a:r>
              <a:rPr lang="en-US" sz="3200" dirty="0" smtClean="0">
                <a:solidFill>
                  <a:srgbClr val="2C3249"/>
                </a:solidFill>
                <a:latin typeface="Martel Sans" pitchFamily="34" charset="0"/>
                <a:ea typeface="Martel Sans" pitchFamily="34" charset="-122"/>
                <a:cs typeface="Martel Sans" pitchFamily="34" charset="-120"/>
              </a:rPr>
              <a:t> </a:t>
            </a:r>
            <a:r>
              <a:rPr lang="en-US" sz="3200" dirty="0">
                <a:solidFill>
                  <a:srgbClr val="2C3249"/>
                </a:solidFill>
                <a:latin typeface="Martel Sans" pitchFamily="34" charset="0"/>
                <a:ea typeface="Martel Sans" pitchFamily="34" charset="-122"/>
                <a:cs typeface="Martel Sans" pitchFamily="34" charset="-120"/>
              </a:rPr>
              <a:t>Visant une clientèle exigeante, chaque aspect du site a été pensé avec soin pour offrir une expérience inoubliable. </a:t>
            </a:r>
            <a:endParaRPr lang="en-US" sz="3200" dirty="0" smtClean="0">
              <a:solidFill>
                <a:srgbClr val="2C3249"/>
              </a:solidFill>
              <a:latin typeface="Martel Sans" pitchFamily="34" charset="0"/>
              <a:ea typeface="Martel Sans" pitchFamily="34" charset="-122"/>
              <a:cs typeface="Martel Sans" pitchFamily="34" charset="-120"/>
            </a:endParaRPr>
          </a:p>
          <a:p>
            <a:pPr lvl="0"/>
            <a:r>
              <a:rPr lang="en-US" sz="3200" dirty="0" smtClean="0">
                <a:solidFill>
                  <a:srgbClr val="2C3249"/>
                </a:solidFill>
                <a:latin typeface="Martel Sans" pitchFamily="34" charset="0"/>
                <a:ea typeface="Martel Sans" pitchFamily="34" charset="-122"/>
                <a:cs typeface="Martel Sans" pitchFamily="34" charset="-120"/>
              </a:rPr>
              <a:t>Dès </a:t>
            </a:r>
            <a:r>
              <a:rPr lang="en-US" sz="3200" dirty="0">
                <a:solidFill>
                  <a:srgbClr val="2C3249"/>
                </a:solidFill>
                <a:latin typeface="Martel Sans" pitchFamily="34" charset="0"/>
                <a:ea typeface="Martel Sans" pitchFamily="34" charset="-122"/>
                <a:cs typeface="Martel Sans" pitchFamily="34" charset="-120"/>
              </a:rPr>
              <a:t>l'accueil sur le site, l'utilisateur sera plongé dans un univers de luxe et de distinction, où la simplicité de l'interface le guidera avec aisance vers la voiture de ses rêves.</a:t>
            </a:r>
            <a:endParaRPr lang="en-US" sz="3200" dirty="0">
              <a:solidFill>
                <a:prstClr val="black"/>
              </a:solidFill>
            </a:endParaRPr>
          </a:p>
          <a:p>
            <a:pPr marL="0" indent="0">
              <a:lnSpc>
                <a:spcPts val="2799"/>
              </a:lnSpc>
              <a:buNone/>
            </a:pPr>
            <a:endParaRPr lang="en-US" sz="2000" dirty="0"/>
          </a:p>
        </p:txBody>
      </p:sp>
    </p:spTree>
    <p:extLst>
      <p:ext uri="{BB962C8B-B14F-4D97-AF65-F5344CB8AC3E}">
        <p14:creationId xmlns:p14="http://schemas.microsoft.com/office/powerpoint/2010/main" val="24035163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833199" y="679847"/>
            <a:ext cx="5554980" cy="694373"/>
          </a:xfrm>
          <a:prstGeom prst="rect">
            <a:avLst/>
          </a:prstGeom>
          <a:noFill/>
          <a:ln/>
        </p:spPr>
        <p:txBody>
          <a:bodyPr wrap="none" rtlCol="0" anchor="t"/>
          <a:lstStyle/>
          <a:p>
            <a:pPr marL="0" indent="0">
              <a:lnSpc>
                <a:spcPts val="5468"/>
              </a:lnSpc>
              <a:buNone/>
            </a:pPr>
            <a:r>
              <a:rPr lang="en-US" sz="6600" i="1" dirty="0">
                <a:solidFill>
                  <a:schemeClr val="accent1"/>
                </a:solidFill>
                <a:latin typeface="Kanit" pitchFamily="34" charset="0"/>
                <a:ea typeface="Kanit" pitchFamily="34" charset="-122"/>
                <a:cs typeface="Kanit" pitchFamily="34" charset="-120"/>
              </a:rPr>
              <a:t>Présentation du projet</a:t>
            </a:r>
            <a:endParaRPr lang="en-US" sz="6600" i="1" dirty="0">
              <a:solidFill>
                <a:schemeClr val="accent1"/>
              </a:solidFill>
            </a:endParaRPr>
          </a:p>
        </p:txBody>
      </p:sp>
      <p:sp>
        <p:nvSpPr>
          <p:cNvPr id="7" name="Shape 4"/>
          <p:cNvSpPr/>
          <p:nvPr/>
        </p:nvSpPr>
        <p:spPr>
          <a:xfrm>
            <a:off x="833199" y="3907988"/>
            <a:ext cx="499943" cy="499943"/>
          </a:xfrm>
          <a:prstGeom prst="roundRect">
            <a:avLst>
              <a:gd name="adj" fmla="val 20000"/>
            </a:avLst>
          </a:prstGeom>
          <a:solidFill>
            <a:srgbClr val="DFECE9"/>
          </a:solidFill>
          <a:ln w="7620">
            <a:solidFill>
              <a:srgbClr val="C5D2CF"/>
            </a:solidFill>
            <a:prstDash val="solid"/>
          </a:ln>
        </p:spPr>
      </p:sp>
      <p:sp>
        <p:nvSpPr>
          <p:cNvPr id="8" name="Text 5"/>
          <p:cNvSpPr/>
          <p:nvPr/>
        </p:nvSpPr>
        <p:spPr>
          <a:xfrm>
            <a:off x="1032510" y="3949660"/>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9" name="Text 6"/>
          <p:cNvSpPr/>
          <p:nvPr/>
        </p:nvSpPr>
        <p:spPr>
          <a:xfrm>
            <a:off x="1555313" y="3984308"/>
            <a:ext cx="2777490"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Interface élégante</a:t>
            </a:r>
            <a:endParaRPr lang="en-US" sz="2187" b="1" dirty="0"/>
          </a:p>
        </p:txBody>
      </p:sp>
      <p:sp>
        <p:nvSpPr>
          <p:cNvPr id="10" name="Text 7"/>
          <p:cNvSpPr/>
          <p:nvPr/>
        </p:nvSpPr>
        <p:spPr>
          <a:xfrm>
            <a:off x="1555313" y="4464725"/>
            <a:ext cx="3820001" cy="1066205"/>
          </a:xfrm>
          <a:prstGeom prst="rect">
            <a:avLst/>
          </a:prstGeom>
          <a:noFill/>
          <a:ln/>
        </p:spPr>
        <p:txBody>
          <a:bodyPr wrap="square" rtlCol="0" anchor="t"/>
          <a:lstStyle/>
          <a:p>
            <a:pPr marL="0" indent="0">
              <a:lnSpc>
                <a:spcPts val="2799"/>
              </a:lnSpc>
              <a:buNone/>
            </a:pPr>
            <a:r>
              <a:rPr lang="en-US" sz="2000" dirty="0">
                <a:solidFill>
                  <a:srgbClr val="2C3249"/>
                </a:solidFill>
                <a:latin typeface="Martel Sans" pitchFamily="34" charset="0"/>
                <a:ea typeface="Martel Sans" pitchFamily="34" charset="-122"/>
                <a:cs typeface="Martel Sans" pitchFamily="34" charset="-120"/>
              </a:rPr>
              <a:t>L'élaboration d'une interface </a:t>
            </a:r>
            <a:r>
              <a:rPr lang="en-US" sz="2000" dirty="0" smtClean="0">
                <a:solidFill>
                  <a:srgbClr val="2C3249"/>
                </a:solidFill>
                <a:latin typeface="Martel Sans" pitchFamily="34" charset="0"/>
                <a:ea typeface="Martel Sans" pitchFamily="34" charset="-122"/>
                <a:cs typeface="Martel Sans" pitchFamily="34" charset="-120"/>
              </a:rPr>
              <a:t> </a:t>
            </a:r>
            <a:r>
              <a:rPr lang="en-US" sz="2000" dirty="0">
                <a:solidFill>
                  <a:srgbClr val="2C3249"/>
                </a:solidFill>
                <a:latin typeface="Martel Sans" pitchFamily="34" charset="0"/>
                <a:ea typeface="Martel Sans" pitchFamily="34" charset="-122"/>
                <a:cs typeface="Martel Sans" pitchFamily="34" charset="-120"/>
              </a:rPr>
              <a:t>élégante qui reflète le standing des véhicules proposés.</a:t>
            </a:r>
            <a:endParaRPr lang="en-US" sz="2000" dirty="0"/>
          </a:p>
        </p:txBody>
      </p:sp>
      <p:sp>
        <p:nvSpPr>
          <p:cNvPr id="11" name="Shape 8"/>
          <p:cNvSpPr/>
          <p:nvPr/>
        </p:nvSpPr>
        <p:spPr>
          <a:xfrm>
            <a:off x="5597485" y="3907988"/>
            <a:ext cx="499943" cy="499943"/>
          </a:xfrm>
          <a:prstGeom prst="roundRect">
            <a:avLst>
              <a:gd name="adj" fmla="val 20000"/>
            </a:avLst>
          </a:prstGeom>
          <a:solidFill>
            <a:srgbClr val="DFECE9"/>
          </a:solidFill>
          <a:ln w="7620">
            <a:solidFill>
              <a:srgbClr val="C5D2CF"/>
            </a:solidFill>
            <a:prstDash val="solid"/>
          </a:ln>
        </p:spPr>
      </p:sp>
      <p:sp>
        <p:nvSpPr>
          <p:cNvPr id="12" name="Text 9"/>
          <p:cNvSpPr/>
          <p:nvPr/>
        </p:nvSpPr>
        <p:spPr>
          <a:xfrm>
            <a:off x="5763101" y="3949660"/>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3" name="Text 10"/>
          <p:cNvSpPr/>
          <p:nvPr/>
        </p:nvSpPr>
        <p:spPr>
          <a:xfrm>
            <a:off x="6319599" y="3984308"/>
            <a:ext cx="2777490"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Navigation intuitive</a:t>
            </a:r>
            <a:endParaRPr lang="en-US" sz="2187" b="1" dirty="0"/>
          </a:p>
        </p:txBody>
      </p:sp>
      <p:sp>
        <p:nvSpPr>
          <p:cNvPr id="14" name="Text 11"/>
          <p:cNvSpPr/>
          <p:nvPr/>
        </p:nvSpPr>
        <p:spPr>
          <a:xfrm>
            <a:off x="6319599" y="4464725"/>
            <a:ext cx="3820001" cy="1421606"/>
          </a:xfrm>
          <a:prstGeom prst="rect">
            <a:avLst/>
          </a:prstGeom>
          <a:noFill/>
          <a:ln/>
        </p:spPr>
        <p:txBody>
          <a:bodyPr wrap="square" rtlCol="0" anchor="t"/>
          <a:lstStyle/>
          <a:p>
            <a:pPr marL="0" indent="0">
              <a:lnSpc>
                <a:spcPts val="2799"/>
              </a:lnSpc>
              <a:buNone/>
            </a:pPr>
            <a:r>
              <a:rPr lang="en-US" sz="2000" dirty="0">
                <a:solidFill>
                  <a:srgbClr val="2C3249"/>
                </a:solidFill>
                <a:latin typeface="Martel Sans" pitchFamily="34" charset="0"/>
                <a:ea typeface="Martel Sans" pitchFamily="34" charset="-122"/>
                <a:cs typeface="Martel Sans" pitchFamily="34" charset="-120"/>
              </a:rPr>
              <a:t>La mise en place d'une navigation intuitive permettant une recherche et une réservation rapide et sans effort</a:t>
            </a:r>
            <a:r>
              <a:rPr lang="en-US" sz="1750" dirty="0">
                <a:solidFill>
                  <a:srgbClr val="2C3249"/>
                </a:solidFill>
                <a:latin typeface="Martel Sans" pitchFamily="34" charset="0"/>
                <a:ea typeface="Martel Sans" pitchFamily="34" charset="-122"/>
                <a:cs typeface="Martel Sans" pitchFamily="34" charset="-120"/>
              </a:rPr>
              <a:t>.</a:t>
            </a:r>
            <a:endParaRPr lang="en-US" sz="1750" dirty="0"/>
          </a:p>
        </p:txBody>
      </p:sp>
      <p:sp>
        <p:nvSpPr>
          <p:cNvPr id="15" name="Shape 12"/>
          <p:cNvSpPr/>
          <p:nvPr/>
        </p:nvSpPr>
        <p:spPr>
          <a:xfrm>
            <a:off x="833199" y="6282095"/>
            <a:ext cx="499943" cy="499943"/>
          </a:xfrm>
          <a:prstGeom prst="roundRect">
            <a:avLst>
              <a:gd name="adj" fmla="val 20000"/>
            </a:avLst>
          </a:prstGeom>
          <a:solidFill>
            <a:srgbClr val="DFECE9"/>
          </a:solidFill>
          <a:ln w="7620">
            <a:solidFill>
              <a:srgbClr val="C5D2CF"/>
            </a:solidFill>
            <a:prstDash val="solid"/>
          </a:ln>
        </p:spPr>
      </p:sp>
      <p:sp>
        <p:nvSpPr>
          <p:cNvPr id="16" name="Text 13"/>
          <p:cNvSpPr/>
          <p:nvPr/>
        </p:nvSpPr>
        <p:spPr>
          <a:xfrm>
            <a:off x="997506" y="6323767"/>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7" name="Text 14"/>
          <p:cNvSpPr/>
          <p:nvPr/>
        </p:nvSpPr>
        <p:spPr>
          <a:xfrm>
            <a:off x="1555313" y="6358414"/>
            <a:ext cx="2777490" cy="347186"/>
          </a:xfrm>
          <a:prstGeom prst="rect">
            <a:avLst/>
          </a:prstGeom>
          <a:noFill/>
          <a:ln/>
        </p:spPr>
        <p:txBody>
          <a:bodyPr wrap="none" rtlCol="0" anchor="t"/>
          <a:lstStyle/>
          <a:p>
            <a:pPr marL="0" indent="0">
              <a:lnSpc>
                <a:spcPts val="2734"/>
              </a:lnSpc>
              <a:buNone/>
            </a:pPr>
            <a:r>
              <a:rPr lang="en-US" sz="2187" b="1" dirty="0">
                <a:solidFill>
                  <a:srgbClr val="2C3249"/>
                </a:solidFill>
                <a:latin typeface="Kanit" pitchFamily="34" charset="0"/>
                <a:ea typeface="Kanit" pitchFamily="34" charset="-122"/>
                <a:cs typeface="Kanit" pitchFamily="34" charset="-120"/>
              </a:rPr>
              <a:t>Sélection de prestige</a:t>
            </a:r>
            <a:endParaRPr lang="en-US" sz="2187" b="1" dirty="0"/>
          </a:p>
        </p:txBody>
      </p:sp>
      <p:sp>
        <p:nvSpPr>
          <p:cNvPr id="18" name="Text 15"/>
          <p:cNvSpPr/>
          <p:nvPr/>
        </p:nvSpPr>
        <p:spPr>
          <a:xfrm>
            <a:off x="1555313" y="6838831"/>
            <a:ext cx="8584287" cy="710803"/>
          </a:xfrm>
          <a:prstGeom prst="rect">
            <a:avLst/>
          </a:prstGeom>
          <a:noFill/>
          <a:ln/>
        </p:spPr>
        <p:txBody>
          <a:bodyPr wrap="square" rtlCol="0" anchor="t"/>
          <a:lstStyle/>
          <a:p>
            <a:pPr marL="0" indent="0">
              <a:lnSpc>
                <a:spcPts val="2799"/>
              </a:lnSpc>
              <a:buNone/>
            </a:pPr>
            <a:r>
              <a:rPr lang="en-US" sz="2000" dirty="0">
                <a:solidFill>
                  <a:srgbClr val="2C3249"/>
                </a:solidFill>
                <a:latin typeface="Martel Sans" pitchFamily="34" charset="0"/>
                <a:ea typeface="Martel Sans" pitchFamily="34" charset="-122"/>
                <a:cs typeface="Martel Sans" pitchFamily="34" charset="-120"/>
              </a:rPr>
              <a:t>Une sélection rigoureuse des véhicules offrant performance et luxe, pour répondre aux attentes d'une clientèle avertie.</a:t>
            </a:r>
            <a:endParaRPr lang="en-US" sz="2000" dirty="0"/>
          </a:p>
        </p:txBody>
      </p:sp>
      <p:pic>
        <p:nvPicPr>
          <p:cNvPr id="20" name="Image 19"/>
          <p:cNvPicPr>
            <a:picLocks noChangeAspect="1"/>
          </p:cNvPicPr>
          <p:nvPr/>
        </p:nvPicPr>
        <p:blipFill rotWithShape="1">
          <a:blip r:embed="rId3"/>
          <a:srcRect r="26051"/>
          <a:stretch/>
        </p:blipFill>
        <p:spPr>
          <a:xfrm>
            <a:off x="10041374" y="0"/>
            <a:ext cx="4589026" cy="822960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800576"/>
            <a:ext cx="10554414" cy="1388745"/>
          </a:xfrm>
          <a:prstGeom prst="rect">
            <a:avLst/>
          </a:prstGeom>
          <a:noFill/>
          <a:ln/>
        </p:spPr>
        <p:txBody>
          <a:bodyPr wrap="square" rtlCol="0" anchor="t"/>
          <a:lstStyle/>
          <a:p>
            <a:pPr marL="0" indent="0">
              <a:lnSpc>
                <a:spcPts val="5468"/>
              </a:lnSpc>
              <a:buNone/>
            </a:pPr>
            <a:r>
              <a:rPr lang="en-US" sz="4374" i="1" dirty="0">
                <a:solidFill>
                  <a:schemeClr val="accent1"/>
                </a:solidFill>
                <a:latin typeface="Kanit" pitchFamily="34" charset="0"/>
                <a:ea typeface="Kanit" pitchFamily="34" charset="-122"/>
                <a:cs typeface="Kanit" pitchFamily="34" charset="-120"/>
              </a:rPr>
              <a:t>Objectifs du site de réservation de voitures de luxe</a:t>
            </a:r>
            <a:endParaRPr lang="en-US" sz="4374" i="1" dirty="0">
              <a:solidFill>
                <a:schemeClr val="accent1"/>
              </a:solidFill>
            </a:endParaRPr>
          </a:p>
        </p:txBody>
      </p:sp>
      <p:sp>
        <p:nvSpPr>
          <p:cNvPr id="5" name="Text 3"/>
          <p:cNvSpPr/>
          <p:nvPr/>
        </p:nvSpPr>
        <p:spPr>
          <a:xfrm>
            <a:off x="2037993" y="2633663"/>
            <a:ext cx="10554414" cy="1421606"/>
          </a:xfrm>
          <a:prstGeom prst="rect">
            <a:avLst/>
          </a:prstGeom>
          <a:noFill/>
          <a:ln/>
        </p:spPr>
        <p:txBody>
          <a:bodyPr wrap="square" rtlCol="0" anchor="t"/>
          <a:lstStyle/>
          <a:p>
            <a:pPr>
              <a:lnSpc>
                <a:spcPts val="2799"/>
              </a:lnSpc>
            </a:pPr>
            <a:r>
              <a:rPr lang="en-US" sz="2400" dirty="0">
                <a:solidFill>
                  <a:srgbClr val="2C3249"/>
                </a:solidFill>
                <a:latin typeface="Martel Sans" pitchFamily="34" charset="0"/>
                <a:ea typeface="Martel Sans" pitchFamily="34" charset="-122"/>
                <a:cs typeface="Martel Sans" pitchFamily="34" charset="-120"/>
              </a:rPr>
              <a:t>Au cœur de ce </a:t>
            </a:r>
            <a:r>
              <a:rPr lang="en-US" sz="2400" dirty="0" smtClean="0">
                <a:solidFill>
                  <a:srgbClr val="2C3249"/>
                </a:solidFill>
                <a:latin typeface="Martel Sans" pitchFamily="34" charset="0"/>
                <a:ea typeface="Martel Sans" pitchFamily="34" charset="-122"/>
                <a:cs typeface="Martel Sans" pitchFamily="34" charset="-120"/>
              </a:rPr>
              <a:t>projet,</a:t>
            </a:r>
            <a:r>
              <a:rPr lang="fr-FR" sz="2400" dirty="0" smtClean="0">
                <a:solidFill>
                  <a:srgbClr val="2C3249"/>
                </a:solidFill>
                <a:latin typeface="Martel Sans" pitchFamily="34" charset="0"/>
                <a:ea typeface="Martel Sans" pitchFamily="34" charset="-122"/>
                <a:cs typeface="Martel Sans" pitchFamily="34" charset="-120"/>
              </a:rPr>
              <a:t>on </a:t>
            </a:r>
            <a:r>
              <a:rPr lang="fr-FR" sz="2400" dirty="0">
                <a:solidFill>
                  <a:srgbClr val="2C3249"/>
                </a:solidFill>
                <a:latin typeface="Martel Sans" pitchFamily="34" charset="0"/>
                <a:ea typeface="Martel Sans" pitchFamily="34" charset="-122"/>
                <a:cs typeface="Martel Sans" pitchFamily="34" charset="-120"/>
              </a:rPr>
              <a:t>vise à offrir un service de réservation en ligne fluide, sécurisé et personnalisé, répondant aux attentes spécifiques des clients en matière de voitures de luxe, pour des occasions particulières ou le plaisir de conduire.</a:t>
            </a:r>
            <a:endParaRPr lang="en-US" sz="2400" dirty="0"/>
          </a:p>
        </p:txBody>
      </p:sp>
      <p:sp>
        <p:nvSpPr>
          <p:cNvPr id="6" name="Text 4"/>
          <p:cNvSpPr/>
          <p:nvPr/>
        </p:nvSpPr>
        <p:spPr>
          <a:xfrm>
            <a:off x="2037993" y="4527352"/>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Satisfaction client</a:t>
            </a:r>
            <a:endParaRPr lang="en-US" sz="2187" dirty="0"/>
          </a:p>
        </p:txBody>
      </p:sp>
      <p:sp>
        <p:nvSpPr>
          <p:cNvPr id="7" name="Text 5"/>
          <p:cNvSpPr/>
          <p:nvPr/>
        </p:nvSpPr>
        <p:spPr>
          <a:xfrm>
            <a:off x="2037993" y="5096708"/>
            <a:ext cx="3156347"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Garantir une satisfaction optimale grâce à un service clientèle irréprochable et une réponse rapide à toutes les demandes.</a:t>
            </a:r>
            <a:endParaRPr lang="en-US" sz="1750" dirty="0"/>
          </a:p>
        </p:txBody>
      </p:sp>
      <p:sp>
        <p:nvSpPr>
          <p:cNvPr id="8" name="Text 6"/>
          <p:cNvSpPr/>
          <p:nvPr/>
        </p:nvSpPr>
        <p:spPr>
          <a:xfrm>
            <a:off x="5743932" y="4527352"/>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Large choix</a:t>
            </a:r>
            <a:endParaRPr lang="en-US" sz="2187" dirty="0"/>
          </a:p>
        </p:txBody>
      </p:sp>
      <p:sp>
        <p:nvSpPr>
          <p:cNvPr id="9" name="Text 7"/>
          <p:cNvSpPr/>
          <p:nvPr/>
        </p:nvSpPr>
        <p:spPr>
          <a:xfrm>
            <a:off x="5743932" y="5096708"/>
            <a:ext cx="3156347"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Offrir une gamme étendue de voitures de luxe, assurant ainsi un choix varié pour toutes les préférences et occasions.</a:t>
            </a:r>
            <a:endParaRPr lang="en-US" sz="1750" dirty="0"/>
          </a:p>
        </p:txBody>
      </p:sp>
      <p:sp>
        <p:nvSpPr>
          <p:cNvPr id="10" name="Text 8"/>
          <p:cNvSpPr/>
          <p:nvPr/>
        </p:nvSpPr>
        <p:spPr>
          <a:xfrm>
            <a:off x="9449872" y="4527352"/>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Innovation constante</a:t>
            </a:r>
            <a:endParaRPr lang="en-US" sz="2187" dirty="0"/>
          </a:p>
        </p:txBody>
      </p:sp>
      <p:sp>
        <p:nvSpPr>
          <p:cNvPr id="11" name="Text 9"/>
          <p:cNvSpPr/>
          <p:nvPr/>
        </p:nvSpPr>
        <p:spPr>
          <a:xfrm>
            <a:off x="9449872" y="5096708"/>
            <a:ext cx="3156347" cy="2132409"/>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Maintenir une dynamique d'innovation continue, en intégrant régulièrement les derniers modèles et technologies disponibles sur le marché.</a:t>
            </a:r>
            <a:endParaRPr lang="en-US" sz="175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32219"/>
          </a:xfrm>
          <a:prstGeom prst="rect">
            <a:avLst/>
          </a:prstGeom>
          <a:solidFill>
            <a:srgbClr val="FFFFFF"/>
          </a:solidFill>
          <a:ln/>
        </p:spPr>
      </p:sp>
      <p:sp>
        <p:nvSpPr>
          <p:cNvPr id="5" name="Text 2"/>
          <p:cNvSpPr/>
          <p:nvPr/>
        </p:nvSpPr>
        <p:spPr>
          <a:xfrm>
            <a:off x="4449247" y="543520"/>
            <a:ext cx="5845850" cy="617696"/>
          </a:xfrm>
          <a:prstGeom prst="rect">
            <a:avLst/>
          </a:prstGeom>
          <a:noFill/>
          <a:ln/>
        </p:spPr>
        <p:txBody>
          <a:bodyPr wrap="none" rtlCol="0" anchor="t"/>
          <a:lstStyle/>
          <a:p>
            <a:pPr marL="0" indent="0">
              <a:lnSpc>
                <a:spcPts val="4864"/>
              </a:lnSpc>
              <a:buNone/>
            </a:pPr>
            <a:r>
              <a:rPr lang="en-US" sz="6000" i="1" dirty="0">
                <a:solidFill>
                  <a:schemeClr val="accent1"/>
                </a:solidFill>
                <a:latin typeface="Kanit" pitchFamily="34" charset="0"/>
                <a:ea typeface="Kanit" pitchFamily="34" charset="-122"/>
                <a:cs typeface="Kanit" pitchFamily="34" charset="-120"/>
              </a:rPr>
              <a:t>Fonctionnalités principales</a:t>
            </a:r>
            <a:endParaRPr lang="en-US" sz="6000" i="1" dirty="0">
              <a:solidFill>
                <a:schemeClr val="accent1"/>
              </a:solidFill>
            </a:endParaRPr>
          </a:p>
        </p:txBody>
      </p:sp>
      <p:sp>
        <p:nvSpPr>
          <p:cNvPr id="6" name="Text 3"/>
          <p:cNvSpPr/>
          <p:nvPr/>
        </p:nvSpPr>
        <p:spPr>
          <a:xfrm>
            <a:off x="4449247" y="1457682"/>
            <a:ext cx="9389388" cy="1264920"/>
          </a:xfrm>
          <a:prstGeom prst="rect">
            <a:avLst/>
          </a:prstGeom>
          <a:noFill/>
          <a:ln/>
        </p:spPr>
        <p:txBody>
          <a:bodyPr wrap="square" rtlCol="0" anchor="t"/>
          <a:lstStyle/>
          <a:p>
            <a:pPr marL="0" indent="0">
              <a:lnSpc>
                <a:spcPts val="2490"/>
              </a:lnSpc>
              <a:buNone/>
            </a:pPr>
            <a:r>
              <a:rPr lang="en-US" sz="1556" dirty="0">
                <a:solidFill>
                  <a:srgbClr val="2C3249"/>
                </a:solidFill>
                <a:latin typeface="Martel Sans" pitchFamily="34" charset="0"/>
                <a:ea typeface="Martel Sans" pitchFamily="34" charset="-122"/>
                <a:cs typeface="Martel Sans" pitchFamily="34" charset="-120"/>
              </a:rPr>
              <a:t>Afin de s'assurer que l'expérience utilisateur soit aussi raffinée que les voitures proposées à la réservation, diverses fonctionnalités clés seront implémentées. De la recherche personnalisée au paiement sécurisé, chaque fonctionnalité a été pensée pour simplifier et enrichir l'expérience de location des utilisateurs.</a:t>
            </a:r>
            <a:endParaRPr lang="en-US" sz="1556" dirty="0"/>
          </a:p>
        </p:txBody>
      </p:sp>
      <p:pic>
        <p:nvPicPr>
          <p:cNvPr id="7" name="Image 1" descr="preencoded.png"/>
          <p:cNvPicPr>
            <a:picLocks noChangeAspect="1"/>
          </p:cNvPicPr>
          <p:nvPr/>
        </p:nvPicPr>
        <p:blipFill>
          <a:blip r:embed="rId3"/>
          <a:stretch>
            <a:fillRect/>
          </a:stretch>
        </p:blipFill>
        <p:spPr>
          <a:xfrm>
            <a:off x="4449247" y="2944892"/>
            <a:ext cx="988338" cy="1581269"/>
          </a:xfrm>
          <a:prstGeom prst="rect">
            <a:avLst/>
          </a:prstGeom>
        </p:spPr>
      </p:pic>
      <p:sp>
        <p:nvSpPr>
          <p:cNvPr id="8" name="Text 4"/>
          <p:cNvSpPr/>
          <p:nvPr/>
        </p:nvSpPr>
        <p:spPr>
          <a:xfrm>
            <a:off x="5734050" y="3142536"/>
            <a:ext cx="2695813" cy="308729"/>
          </a:xfrm>
          <a:prstGeom prst="rect">
            <a:avLst/>
          </a:prstGeom>
          <a:noFill/>
          <a:ln/>
        </p:spPr>
        <p:txBody>
          <a:bodyPr wrap="none" rtlCol="0" anchor="t"/>
          <a:lstStyle/>
          <a:p>
            <a:pPr>
              <a:lnSpc>
                <a:spcPts val="2432"/>
              </a:lnSpc>
            </a:pPr>
            <a:r>
              <a:rPr lang="en-US" sz="1946" dirty="0">
                <a:solidFill>
                  <a:srgbClr val="2C3249"/>
                </a:solidFill>
                <a:latin typeface="Kanit" pitchFamily="34" charset="0"/>
                <a:ea typeface="Kanit" pitchFamily="34" charset="-122"/>
                <a:cs typeface="Kanit" pitchFamily="34" charset="-120"/>
              </a:rPr>
              <a:t>Gestion de Compte</a:t>
            </a:r>
            <a:endParaRPr lang="en-US" sz="1946" dirty="0"/>
          </a:p>
        </p:txBody>
      </p:sp>
      <p:sp>
        <p:nvSpPr>
          <p:cNvPr id="9" name="Text 5"/>
          <p:cNvSpPr/>
          <p:nvPr/>
        </p:nvSpPr>
        <p:spPr>
          <a:xfrm>
            <a:off x="5734050" y="3569851"/>
            <a:ext cx="8104584" cy="632460"/>
          </a:xfrm>
          <a:prstGeom prst="rect">
            <a:avLst/>
          </a:prstGeom>
          <a:noFill/>
          <a:ln/>
        </p:spPr>
        <p:txBody>
          <a:bodyPr wrap="square" rtlCol="0" anchor="t"/>
          <a:lstStyle/>
          <a:p>
            <a:pPr>
              <a:lnSpc>
                <a:spcPts val="2490"/>
              </a:lnSpc>
            </a:pPr>
            <a:r>
              <a:rPr lang="fr-FR" sz="1556" dirty="0">
                <a:solidFill>
                  <a:srgbClr val="2C3249"/>
                </a:solidFill>
                <a:latin typeface="Martel Sans" pitchFamily="34" charset="0"/>
                <a:ea typeface="Martel Sans" pitchFamily="34" charset="-122"/>
                <a:cs typeface="Martel Sans" pitchFamily="34" charset="-120"/>
              </a:rPr>
              <a:t>Des fonctionnalités de gestion de compte permettant aux utilisateurs de suivre leurs réservations, de modifier leurs informations et de consulter leur historique.</a:t>
            </a:r>
            <a:endParaRPr lang="en-US" sz="1556" dirty="0"/>
          </a:p>
        </p:txBody>
      </p:sp>
      <p:pic>
        <p:nvPicPr>
          <p:cNvPr id="10" name="Image 2" descr="preencoded.png"/>
          <p:cNvPicPr>
            <a:picLocks noChangeAspect="1"/>
          </p:cNvPicPr>
          <p:nvPr/>
        </p:nvPicPr>
        <p:blipFill>
          <a:blip r:embed="rId4"/>
          <a:stretch>
            <a:fillRect/>
          </a:stretch>
        </p:blipFill>
        <p:spPr>
          <a:xfrm>
            <a:off x="4449247" y="4526161"/>
            <a:ext cx="988338" cy="1581269"/>
          </a:xfrm>
          <a:prstGeom prst="rect">
            <a:avLst/>
          </a:prstGeom>
        </p:spPr>
      </p:pic>
      <p:sp>
        <p:nvSpPr>
          <p:cNvPr id="11" name="Text 6"/>
          <p:cNvSpPr/>
          <p:nvPr/>
        </p:nvSpPr>
        <p:spPr>
          <a:xfrm>
            <a:off x="5734050" y="4723805"/>
            <a:ext cx="2470904" cy="308729"/>
          </a:xfrm>
          <a:prstGeom prst="rect">
            <a:avLst/>
          </a:prstGeom>
          <a:noFill/>
          <a:ln/>
        </p:spPr>
        <p:txBody>
          <a:bodyPr wrap="none" rtlCol="0" anchor="t"/>
          <a:lstStyle/>
          <a:p>
            <a:pPr marL="0" indent="0" algn="l">
              <a:lnSpc>
                <a:spcPts val="2432"/>
              </a:lnSpc>
              <a:buNone/>
            </a:pPr>
            <a:r>
              <a:rPr lang="en-US" sz="1946" dirty="0">
                <a:solidFill>
                  <a:srgbClr val="2C3249"/>
                </a:solidFill>
                <a:latin typeface="Kanit" pitchFamily="34" charset="0"/>
                <a:ea typeface="Kanit" pitchFamily="34" charset="-122"/>
                <a:cs typeface="Kanit" pitchFamily="34" charset="-120"/>
              </a:rPr>
              <a:t>Réservation simplifiée</a:t>
            </a:r>
            <a:endParaRPr lang="en-US" sz="1946" dirty="0"/>
          </a:p>
        </p:txBody>
      </p:sp>
      <p:sp>
        <p:nvSpPr>
          <p:cNvPr id="12" name="Text 7"/>
          <p:cNvSpPr/>
          <p:nvPr/>
        </p:nvSpPr>
        <p:spPr>
          <a:xfrm>
            <a:off x="5734050" y="5151120"/>
            <a:ext cx="8104584" cy="632460"/>
          </a:xfrm>
          <a:prstGeom prst="rect">
            <a:avLst/>
          </a:prstGeom>
          <a:noFill/>
          <a:ln/>
        </p:spPr>
        <p:txBody>
          <a:bodyPr wrap="square" rtlCol="0" anchor="t"/>
          <a:lstStyle/>
          <a:p>
            <a:pPr marL="0" indent="0" algn="l">
              <a:lnSpc>
                <a:spcPts val="2490"/>
              </a:lnSpc>
              <a:buNone/>
            </a:pPr>
            <a:r>
              <a:rPr lang="en-US" sz="1556" dirty="0">
                <a:solidFill>
                  <a:srgbClr val="2C3249"/>
                </a:solidFill>
                <a:latin typeface="Martel Sans" pitchFamily="34" charset="0"/>
                <a:ea typeface="Martel Sans" pitchFamily="34" charset="-122"/>
                <a:cs typeface="Martel Sans" pitchFamily="34" charset="-120"/>
              </a:rPr>
              <a:t>Un </a:t>
            </a:r>
            <a:r>
              <a:rPr lang="en-US" sz="1556" dirty="0" err="1">
                <a:solidFill>
                  <a:srgbClr val="2C3249"/>
                </a:solidFill>
                <a:latin typeface="Martel Sans" pitchFamily="34" charset="0"/>
                <a:ea typeface="Martel Sans" pitchFamily="34" charset="-122"/>
                <a:cs typeface="Martel Sans" pitchFamily="34" charset="-120"/>
              </a:rPr>
              <a:t>processus</a:t>
            </a:r>
            <a:r>
              <a:rPr lang="en-US" sz="1556" dirty="0">
                <a:solidFill>
                  <a:srgbClr val="2C3249"/>
                </a:solidFill>
                <a:latin typeface="Martel Sans" pitchFamily="34" charset="0"/>
                <a:ea typeface="Martel Sans" pitchFamily="34" charset="-122"/>
                <a:cs typeface="Martel Sans" pitchFamily="34" charset="-120"/>
              </a:rPr>
              <a:t> de réservation </a:t>
            </a:r>
            <a:r>
              <a:rPr lang="en-US" sz="1556" dirty="0" err="1">
                <a:solidFill>
                  <a:srgbClr val="2C3249"/>
                </a:solidFill>
                <a:latin typeface="Martel Sans" pitchFamily="34" charset="0"/>
                <a:ea typeface="Martel Sans" pitchFamily="34" charset="-122"/>
                <a:cs typeface="Martel Sans" pitchFamily="34" charset="-120"/>
              </a:rPr>
              <a:t>simplifié</a:t>
            </a:r>
            <a:r>
              <a:rPr lang="en-US" sz="1556" dirty="0">
                <a:solidFill>
                  <a:srgbClr val="2C3249"/>
                </a:solidFill>
                <a:latin typeface="Martel Sans" pitchFamily="34" charset="0"/>
                <a:ea typeface="Martel Sans" pitchFamily="34" charset="-122"/>
                <a:cs typeface="Martel Sans" pitchFamily="34" charset="-120"/>
              </a:rPr>
              <a:t> en quelques clics, avec un calendrier visuel pour choisir les dates de location.</a:t>
            </a:r>
            <a:endParaRPr lang="en-US" sz="1556" dirty="0"/>
          </a:p>
        </p:txBody>
      </p:sp>
      <p:pic>
        <p:nvPicPr>
          <p:cNvPr id="13" name="Image 3" descr="preencoded.png"/>
          <p:cNvPicPr>
            <a:picLocks noChangeAspect="1"/>
          </p:cNvPicPr>
          <p:nvPr/>
        </p:nvPicPr>
        <p:blipFill>
          <a:blip r:embed="rId5"/>
          <a:stretch>
            <a:fillRect/>
          </a:stretch>
        </p:blipFill>
        <p:spPr>
          <a:xfrm>
            <a:off x="4449247" y="6107430"/>
            <a:ext cx="988338" cy="1581269"/>
          </a:xfrm>
          <a:prstGeom prst="rect">
            <a:avLst/>
          </a:prstGeom>
        </p:spPr>
      </p:pic>
      <p:sp>
        <p:nvSpPr>
          <p:cNvPr id="14" name="Text 8"/>
          <p:cNvSpPr/>
          <p:nvPr/>
        </p:nvSpPr>
        <p:spPr>
          <a:xfrm>
            <a:off x="5734050" y="6305074"/>
            <a:ext cx="2470904" cy="308729"/>
          </a:xfrm>
          <a:prstGeom prst="rect">
            <a:avLst/>
          </a:prstGeom>
          <a:noFill/>
          <a:ln/>
        </p:spPr>
        <p:txBody>
          <a:bodyPr wrap="none" rtlCol="0" anchor="t"/>
          <a:lstStyle/>
          <a:p>
            <a:pPr>
              <a:lnSpc>
                <a:spcPts val="2432"/>
              </a:lnSpc>
            </a:pPr>
            <a:r>
              <a:rPr lang="en-US" sz="1946" dirty="0">
                <a:solidFill>
                  <a:srgbClr val="2C3249"/>
                </a:solidFill>
                <a:latin typeface="Kanit" pitchFamily="34" charset="0"/>
                <a:ea typeface="Kanit" pitchFamily="34" charset="-122"/>
                <a:cs typeface="Kanit" pitchFamily="34" charset="-120"/>
              </a:rPr>
              <a:t>Interface Conviviale :</a:t>
            </a:r>
            <a:endParaRPr lang="en-US" sz="1946" dirty="0"/>
          </a:p>
        </p:txBody>
      </p:sp>
      <p:sp>
        <p:nvSpPr>
          <p:cNvPr id="15" name="Text 9"/>
          <p:cNvSpPr/>
          <p:nvPr/>
        </p:nvSpPr>
        <p:spPr>
          <a:xfrm>
            <a:off x="5734050" y="6732389"/>
            <a:ext cx="8104584" cy="632460"/>
          </a:xfrm>
          <a:prstGeom prst="rect">
            <a:avLst/>
          </a:prstGeom>
          <a:noFill/>
          <a:ln/>
        </p:spPr>
        <p:txBody>
          <a:bodyPr wrap="square" rtlCol="0" anchor="t"/>
          <a:lstStyle/>
          <a:p>
            <a:pPr>
              <a:lnSpc>
                <a:spcPts val="2490"/>
              </a:lnSpc>
            </a:pPr>
            <a:r>
              <a:rPr lang="fr-FR" sz="1556" dirty="0">
                <a:solidFill>
                  <a:srgbClr val="2C3249"/>
                </a:solidFill>
                <a:latin typeface="Martel Sans" pitchFamily="34" charset="0"/>
                <a:ea typeface="Martel Sans" pitchFamily="34" charset="-122"/>
                <a:cs typeface="Martel Sans" pitchFamily="34" charset="-120"/>
              </a:rPr>
              <a:t>Une interface utilisateur intuitive et esthétique pour une expérience utilisateur agréable.</a:t>
            </a:r>
            <a:endParaRPr lang="en-US" sz="1556" dirty="0"/>
          </a:p>
        </p:txBody>
      </p:sp>
      <p:pic>
        <p:nvPicPr>
          <p:cNvPr id="17" name="Image 16"/>
          <p:cNvPicPr>
            <a:picLocks noChangeAspect="1"/>
          </p:cNvPicPr>
          <p:nvPr/>
        </p:nvPicPr>
        <p:blipFill rotWithShape="1">
          <a:blip r:embed="rId6"/>
          <a:srcRect l="12117"/>
          <a:stretch/>
        </p:blipFill>
        <p:spPr>
          <a:xfrm>
            <a:off x="0" y="0"/>
            <a:ext cx="4357807" cy="8239513"/>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5" name="Text 2"/>
          <p:cNvSpPr/>
          <p:nvPr/>
        </p:nvSpPr>
        <p:spPr>
          <a:xfrm>
            <a:off x="4460796" y="542925"/>
            <a:ext cx="6816090" cy="616148"/>
          </a:xfrm>
          <a:prstGeom prst="rect">
            <a:avLst/>
          </a:prstGeom>
          <a:noFill/>
          <a:ln/>
        </p:spPr>
        <p:txBody>
          <a:bodyPr wrap="none" rtlCol="0" anchor="t"/>
          <a:lstStyle/>
          <a:p>
            <a:pPr marL="0" indent="0">
              <a:lnSpc>
                <a:spcPts val="4852"/>
              </a:lnSpc>
              <a:buNone/>
            </a:pPr>
            <a:r>
              <a:rPr lang="en-US" sz="5400" i="1" dirty="0">
                <a:solidFill>
                  <a:schemeClr val="accent1"/>
                </a:solidFill>
                <a:latin typeface="Kanit" pitchFamily="34" charset="0"/>
                <a:ea typeface="Kanit" pitchFamily="34" charset="-122"/>
                <a:cs typeface="Kanit" pitchFamily="34" charset="-120"/>
              </a:rPr>
              <a:t>Design et expérience utilisateur</a:t>
            </a:r>
            <a:endParaRPr lang="en-US" sz="5400" i="1" dirty="0">
              <a:solidFill>
                <a:schemeClr val="accent1"/>
              </a:solidFill>
            </a:endParaRPr>
          </a:p>
        </p:txBody>
      </p:sp>
      <p:sp>
        <p:nvSpPr>
          <p:cNvPr id="6" name="Text 3"/>
          <p:cNvSpPr/>
          <p:nvPr/>
        </p:nvSpPr>
        <p:spPr>
          <a:xfrm>
            <a:off x="4460796" y="1454825"/>
            <a:ext cx="9366290" cy="1261586"/>
          </a:xfrm>
          <a:prstGeom prst="rect">
            <a:avLst/>
          </a:prstGeom>
          <a:noFill/>
          <a:ln/>
        </p:spPr>
        <p:txBody>
          <a:bodyPr wrap="square" rtlCol="0" anchor="t"/>
          <a:lstStyle/>
          <a:p>
            <a:pPr marL="0" indent="0">
              <a:lnSpc>
                <a:spcPts val="2484"/>
              </a:lnSpc>
              <a:buNone/>
            </a:pPr>
            <a:r>
              <a:rPr lang="en-US" sz="2000" dirty="0">
                <a:solidFill>
                  <a:srgbClr val="2C3249"/>
                </a:solidFill>
                <a:latin typeface="Martel Sans" pitchFamily="34" charset="0"/>
                <a:ea typeface="Martel Sans" pitchFamily="34" charset="-122"/>
                <a:cs typeface="Martel Sans" pitchFamily="34" charset="-120"/>
              </a:rPr>
              <a:t>Le design et l'expérience utilisateur sont au cœur de notre démarche de création. En mélangeant esthétique haute couture et ergonomie, le design du site incarne le luxe et la facilité d'utilisation. Des visuels saisissants des </a:t>
            </a:r>
            <a:r>
              <a:rPr lang="en-US" sz="2000" dirty="0" smtClean="0">
                <a:solidFill>
                  <a:srgbClr val="2C3249"/>
                </a:solidFill>
                <a:latin typeface="Martel Sans" pitchFamily="34" charset="0"/>
                <a:ea typeface="Martel Sans" pitchFamily="34" charset="-122"/>
                <a:cs typeface="Martel Sans" pitchFamily="34" charset="-120"/>
              </a:rPr>
              <a:t>véhicules, </a:t>
            </a:r>
            <a:r>
              <a:rPr lang="en-US" sz="2000" dirty="0">
                <a:solidFill>
                  <a:srgbClr val="2C3249"/>
                </a:solidFill>
                <a:latin typeface="Martel Sans" pitchFamily="34" charset="0"/>
                <a:ea typeface="Martel Sans" pitchFamily="34" charset="-122"/>
                <a:cs typeface="Martel Sans" pitchFamily="34" charset="-120"/>
              </a:rPr>
              <a:t>chaque détail contribue à un parcours utilisateur agréable et mémorable.</a:t>
            </a:r>
            <a:endParaRPr lang="en-US" sz="2000" dirty="0"/>
          </a:p>
        </p:txBody>
      </p:sp>
      <p:sp>
        <p:nvSpPr>
          <p:cNvPr id="7" name="Shape 4"/>
          <p:cNvSpPr/>
          <p:nvPr/>
        </p:nvSpPr>
        <p:spPr>
          <a:xfrm>
            <a:off x="4736902" y="2938224"/>
            <a:ext cx="39410" cy="4748451"/>
          </a:xfrm>
          <a:prstGeom prst="roundRect">
            <a:avLst>
              <a:gd name="adj" fmla="val 225155"/>
            </a:avLst>
          </a:prstGeom>
          <a:solidFill>
            <a:srgbClr val="C5D2CF"/>
          </a:solidFill>
          <a:ln/>
        </p:spPr>
      </p:sp>
      <p:sp>
        <p:nvSpPr>
          <p:cNvPr id="8" name="Shape 5"/>
          <p:cNvSpPr/>
          <p:nvPr/>
        </p:nvSpPr>
        <p:spPr>
          <a:xfrm>
            <a:off x="4978360" y="3294281"/>
            <a:ext cx="690086" cy="39410"/>
          </a:xfrm>
          <a:prstGeom prst="roundRect">
            <a:avLst>
              <a:gd name="adj" fmla="val 225155"/>
            </a:avLst>
          </a:prstGeom>
          <a:solidFill>
            <a:srgbClr val="C5D2CF"/>
          </a:solidFill>
          <a:ln/>
        </p:spPr>
      </p:sp>
      <p:sp>
        <p:nvSpPr>
          <p:cNvPr id="9" name="Shape 6"/>
          <p:cNvSpPr/>
          <p:nvPr/>
        </p:nvSpPr>
        <p:spPr>
          <a:xfrm>
            <a:off x="4534733" y="3092291"/>
            <a:ext cx="443627" cy="443627"/>
          </a:xfrm>
          <a:prstGeom prst="roundRect">
            <a:avLst>
              <a:gd name="adj" fmla="val 20002"/>
            </a:avLst>
          </a:prstGeom>
          <a:solidFill>
            <a:srgbClr val="DFECE9"/>
          </a:solidFill>
          <a:ln w="7620">
            <a:solidFill>
              <a:srgbClr val="C5D2CF"/>
            </a:solidFill>
            <a:prstDash val="solid"/>
          </a:ln>
        </p:spPr>
      </p:sp>
      <p:sp>
        <p:nvSpPr>
          <p:cNvPr id="10" name="Text 7"/>
          <p:cNvSpPr/>
          <p:nvPr/>
        </p:nvSpPr>
        <p:spPr>
          <a:xfrm>
            <a:off x="4711541" y="3129201"/>
            <a:ext cx="89892" cy="369689"/>
          </a:xfrm>
          <a:prstGeom prst="rect">
            <a:avLst/>
          </a:prstGeom>
          <a:noFill/>
          <a:ln/>
        </p:spPr>
        <p:txBody>
          <a:bodyPr wrap="none" rtlCol="0" anchor="t"/>
          <a:lstStyle/>
          <a:p>
            <a:pPr marL="0" indent="0" algn="ctr">
              <a:lnSpc>
                <a:spcPts val="2911"/>
              </a:lnSpc>
              <a:buNone/>
            </a:pPr>
            <a:r>
              <a:rPr lang="en-US" sz="2329" dirty="0">
                <a:solidFill>
                  <a:srgbClr val="2C3249"/>
                </a:solidFill>
                <a:latin typeface="Kanit" pitchFamily="34" charset="0"/>
                <a:ea typeface="Kanit" pitchFamily="34" charset="-122"/>
                <a:cs typeface="Kanit" pitchFamily="34" charset="-120"/>
              </a:rPr>
              <a:t>1</a:t>
            </a:r>
            <a:endParaRPr lang="en-US" sz="2329" dirty="0"/>
          </a:p>
        </p:txBody>
      </p:sp>
      <p:sp>
        <p:nvSpPr>
          <p:cNvPr id="11" name="Text 8"/>
          <p:cNvSpPr/>
          <p:nvPr/>
        </p:nvSpPr>
        <p:spPr>
          <a:xfrm>
            <a:off x="5840968" y="3135392"/>
            <a:ext cx="2464713" cy="308015"/>
          </a:xfrm>
          <a:prstGeom prst="rect">
            <a:avLst/>
          </a:prstGeom>
          <a:noFill/>
          <a:ln/>
        </p:spPr>
        <p:txBody>
          <a:bodyPr wrap="none" rtlCol="0" anchor="t"/>
          <a:lstStyle/>
          <a:p>
            <a:pPr marL="0" indent="0" algn="l">
              <a:lnSpc>
                <a:spcPts val="2426"/>
              </a:lnSpc>
              <a:buNone/>
            </a:pPr>
            <a:r>
              <a:rPr lang="en-US" sz="1941" dirty="0">
                <a:solidFill>
                  <a:srgbClr val="2C3249"/>
                </a:solidFill>
                <a:latin typeface="Kanit" pitchFamily="34" charset="0"/>
                <a:ea typeface="Kanit" pitchFamily="34" charset="-122"/>
                <a:cs typeface="Kanit" pitchFamily="34" charset="-120"/>
              </a:rPr>
              <a:t>Attrait visuel</a:t>
            </a:r>
            <a:endParaRPr lang="en-US" sz="1941" dirty="0"/>
          </a:p>
        </p:txBody>
      </p:sp>
      <p:sp>
        <p:nvSpPr>
          <p:cNvPr id="12" name="Text 9"/>
          <p:cNvSpPr/>
          <p:nvPr/>
        </p:nvSpPr>
        <p:spPr>
          <a:xfrm>
            <a:off x="5840968" y="3561636"/>
            <a:ext cx="7986117" cy="630793"/>
          </a:xfrm>
          <a:prstGeom prst="rect">
            <a:avLst/>
          </a:prstGeom>
          <a:noFill/>
          <a:ln/>
        </p:spPr>
        <p:txBody>
          <a:bodyPr wrap="square" rtlCol="0" anchor="t"/>
          <a:lstStyle/>
          <a:p>
            <a:pPr marL="0" indent="0" algn="l">
              <a:lnSpc>
                <a:spcPts val="2484"/>
              </a:lnSpc>
              <a:buNone/>
            </a:pPr>
            <a:r>
              <a:rPr lang="en-US" dirty="0">
                <a:solidFill>
                  <a:srgbClr val="2C3249"/>
                </a:solidFill>
                <a:latin typeface="Martel Sans" pitchFamily="34" charset="0"/>
                <a:ea typeface="Martel Sans" pitchFamily="34" charset="-122"/>
                <a:cs typeface="Martel Sans" pitchFamily="34" charset="-120"/>
              </a:rPr>
              <a:t>Des photographies de haute qualité et des visuels captivants offrent un aperçu réel et séduisant des voitures disponibles</a:t>
            </a:r>
            <a:r>
              <a:rPr lang="en-US" sz="1553" dirty="0">
                <a:solidFill>
                  <a:srgbClr val="2C3249"/>
                </a:solidFill>
                <a:latin typeface="Martel Sans" pitchFamily="34" charset="0"/>
                <a:ea typeface="Martel Sans" pitchFamily="34" charset="-122"/>
                <a:cs typeface="Martel Sans" pitchFamily="34" charset="-120"/>
              </a:rPr>
              <a:t>.</a:t>
            </a:r>
            <a:endParaRPr lang="en-US" sz="1553" dirty="0"/>
          </a:p>
        </p:txBody>
      </p:sp>
      <p:sp>
        <p:nvSpPr>
          <p:cNvPr id="13" name="Shape 10"/>
          <p:cNvSpPr/>
          <p:nvPr/>
        </p:nvSpPr>
        <p:spPr>
          <a:xfrm>
            <a:off x="4978360" y="4942820"/>
            <a:ext cx="690086" cy="39410"/>
          </a:xfrm>
          <a:prstGeom prst="roundRect">
            <a:avLst>
              <a:gd name="adj" fmla="val 225155"/>
            </a:avLst>
          </a:prstGeom>
          <a:solidFill>
            <a:srgbClr val="C5D2CF"/>
          </a:solidFill>
          <a:ln/>
        </p:spPr>
      </p:sp>
      <p:sp>
        <p:nvSpPr>
          <p:cNvPr id="14" name="Shape 11"/>
          <p:cNvSpPr/>
          <p:nvPr/>
        </p:nvSpPr>
        <p:spPr>
          <a:xfrm>
            <a:off x="4534733" y="4740831"/>
            <a:ext cx="443627" cy="443627"/>
          </a:xfrm>
          <a:prstGeom prst="roundRect">
            <a:avLst>
              <a:gd name="adj" fmla="val 20002"/>
            </a:avLst>
          </a:prstGeom>
          <a:solidFill>
            <a:srgbClr val="DFECE9"/>
          </a:solidFill>
          <a:ln w="7620">
            <a:solidFill>
              <a:srgbClr val="C5D2CF"/>
            </a:solidFill>
            <a:prstDash val="solid"/>
          </a:ln>
        </p:spPr>
      </p:sp>
      <p:sp>
        <p:nvSpPr>
          <p:cNvPr id="15" name="Text 12"/>
          <p:cNvSpPr/>
          <p:nvPr/>
        </p:nvSpPr>
        <p:spPr>
          <a:xfrm>
            <a:off x="4681657" y="4777740"/>
            <a:ext cx="149662" cy="369689"/>
          </a:xfrm>
          <a:prstGeom prst="rect">
            <a:avLst/>
          </a:prstGeom>
          <a:noFill/>
          <a:ln/>
        </p:spPr>
        <p:txBody>
          <a:bodyPr wrap="none" rtlCol="0" anchor="t"/>
          <a:lstStyle/>
          <a:p>
            <a:pPr marL="0" indent="0" algn="ctr">
              <a:lnSpc>
                <a:spcPts val="2911"/>
              </a:lnSpc>
              <a:buNone/>
            </a:pPr>
            <a:r>
              <a:rPr lang="en-US" sz="2329" dirty="0">
                <a:solidFill>
                  <a:srgbClr val="2C3249"/>
                </a:solidFill>
                <a:latin typeface="Kanit" pitchFamily="34" charset="0"/>
                <a:ea typeface="Kanit" pitchFamily="34" charset="-122"/>
                <a:cs typeface="Kanit" pitchFamily="34" charset="-120"/>
              </a:rPr>
              <a:t>2</a:t>
            </a:r>
            <a:endParaRPr lang="en-US" sz="2329" dirty="0"/>
          </a:p>
        </p:txBody>
      </p:sp>
      <p:sp>
        <p:nvSpPr>
          <p:cNvPr id="16" name="Text 13"/>
          <p:cNvSpPr/>
          <p:nvPr/>
        </p:nvSpPr>
        <p:spPr>
          <a:xfrm>
            <a:off x="5840968" y="4783931"/>
            <a:ext cx="2464713" cy="308015"/>
          </a:xfrm>
          <a:prstGeom prst="rect">
            <a:avLst/>
          </a:prstGeom>
          <a:noFill/>
          <a:ln/>
        </p:spPr>
        <p:txBody>
          <a:bodyPr wrap="none" rtlCol="0" anchor="t"/>
          <a:lstStyle/>
          <a:p>
            <a:pPr marL="0" indent="0" algn="l">
              <a:lnSpc>
                <a:spcPts val="2426"/>
              </a:lnSpc>
              <a:buNone/>
            </a:pPr>
            <a:r>
              <a:rPr lang="en-US" sz="1941" dirty="0">
                <a:solidFill>
                  <a:srgbClr val="2C3249"/>
                </a:solidFill>
                <a:latin typeface="Kanit" pitchFamily="34" charset="0"/>
                <a:ea typeface="Kanit" pitchFamily="34" charset="-122"/>
                <a:cs typeface="Kanit" pitchFamily="34" charset="-120"/>
              </a:rPr>
              <a:t>Facilité de navigation</a:t>
            </a:r>
            <a:endParaRPr lang="en-US" sz="1941" dirty="0"/>
          </a:p>
        </p:txBody>
      </p:sp>
      <p:sp>
        <p:nvSpPr>
          <p:cNvPr id="17" name="Text 14"/>
          <p:cNvSpPr/>
          <p:nvPr/>
        </p:nvSpPr>
        <p:spPr>
          <a:xfrm>
            <a:off x="5840968" y="5210175"/>
            <a:ext cx="7986117" cy="630793"/>
          </a:xfrm>
          <a:prstGeom prst="rect">
            <a:avLst/>
          </a:prstGeom>
          <a:noFill/>
          <a:ln/>
        </p:spPr>
        <p:txBody>
          <a:bodyPr wrap="square" rtlCol="0" anchor="t"/>
          <a:lstStyle/>
          <a:p>
            <a:pPr marL="0" indent="0" algn="l">
              <a:lnSpc>
                <a:spcPts val="2484"/>
              </a:lnSpc>
              <a:buNone/>
            </a:pPr>
            <a:r>
              <a:rPr lang="en-US" dirty="0">
                <a:solidFill>
                  <a:srgbClr val="2C3249"/>
                </a:solidFill>
                <a:latin typeface="Martel Sans" pitchFamily="34" charset="0"/>
                <a:ea typeface="Martel Sans" pitchFamily="34" charset="-122"/>
                <a:cs typeface="Martel Sans" pitchFamily="34" charset="-120"/>
              </a:rPr>
              <a:t>Une navigation claire et une architecture d'information intuitive permettent aux utilisateurs de se déplacer facilement sur le site.</a:t>
            </a:r>
            <a:endParaRPr lang="en-US" dirty="0"/>
          </a:p>
        </p:txBody>
      </p:sp>
      <p:sp>
        <p:nvSpPr>
          <p:cNvPr id="18" name="Shape 15"/>
          <p:cNvSpPr/>
          <p:nvPr/>
        </p:nvSpPr>
        <p:spPr>
          <a:xfrm>
            <a:off x="4978360" y="6591360"/>
            <a:ext cx="690086" cy="39410"/>
          </a:xfrm>
          <a:prstGeom prst="roundRect">
            <a:avLst>
              <a:gd name="adj" fmla="val 225155"/>
            </a:avLst>
          </a:prstGeom>
          <a:solidFill>
            <a:srgbClr val="C5D2CF"/>
          </a:solidFill>
          <a:ln/>
        </p:spPr>
      </p:sp>
      <p:sp>
        <p:nvSpPr>
          <p:cNvPr id="19" name="Shape 16"/>
          <p:cNvSpPr/>
          <p:nvPr/>
        </p:nvSpPr>
        <p:spPr>
          <a:xfrm>
            <a:off x="4534733" y="6389370"/>
            <a:ext cx="443627" cy="443627"/>
          </a:xfrm>
          <a:prstGeom prst="roundRect">
            <a:avLst>
              <a:gd name="adj" fmla="val 20002"/>
            </a:avLst>
          </a:prstGeom>
          <a:solidFill>
            <a:srgbClr val="DFECE9"/>
          </a:solidFill>
          <a:ln w="7620">
            <a:solidFill>
              <a:srgbClr val="C5D2CF"/>
            </a:solidFill>
            <a:prstDash val="solid"/>
          </a:ln>
        </p:spPr>
      </p:sp>
      <p:sp>
        <p:nvSpPr>
          <p:cNvPr id="20" name="Text 17"/>
          <p:cNvSpPr/>
          <p:nvPr/>
        </p:nvSpPr>
        <p:spPr>
          <a:xfrm>
            <a:off x="4680466" y="6426279"/>
            <a:ext cx="152043" cy="369689"/>
          </a:xfrm>
          <a:prstGeom prst="rect">
            <a:avLst/>
          </a:prstGeom>
          <a:noFill/>
          <a:ln/>
        </p:spPr>
        <p:txBody>
          <a:bodyPr wrap="none" rtlCol="0" anchor="t"/>
          <a:lstStyle/>
          <a:p>
            <a:pPr marL="0" indent="0" algn="ctr">
              <a:lnSpc>
                <a:spcPts val="2911"/>
              </a:lnSpc>
              <a:buNone/>
            </a:pPr>
            <a:r>
              <a:rPr lang="en-US" sz="2329" dirty="0">
                <a:solidFill>
                  <a:srgbClr val="2C3249"/>
                </a:solidFill>
                <a:latin typeface="Kanit" pitchFamily="34" charset="0"/>
                <a:ea typeface="Kanit" pitchFamily="34" charset="-122"/>
                <a:cs typeface="Kanit" pitchFamily="34" charset="-120"/>
              </a:rPr>
              <a:t>3</a:t>
            </a:r>
            <a:endParaRPr lang="en-US" sz="2329" dirty="0"/>
          </a:p>
        </p:txBody>
      </p:sp>
      <p:sp>
        <p:nvSpPr>
          <p:cNvPr id="21" name="Text 18"/>
          <p:cNvSpPr/>
          <p:nvPr/>
        </p:nvSpPr>
        <p:spPr>
          <a:xfrm>
            <a:off x="5840968" y="6432471"/>
            <a:ext cx="2464713" cy="308015"/>
          </a:xfrm>
          <a:prstGeom prst="rect">
            <a:avLst/>
          </a:prstGeom>
          <a:noFill/>
          <a:ln/>
        </p:spPr>
        <p:txBody>
          <a:bodyPr wrap="none" rtlCol="0" anchor="t"/>
          <a:lstStyle/>
          <a:p>
            <a:pPr>
              <a:lnSpc>
                <a:spcPts val="2426"/>
              </a:lnSpc>
            </a:pPr>
            <a:r>
              <a:rPr lang="en-US" sz="1941" dirty="0">
                <a:solidFill>
                  <a:srgbClr val="2C3249"/>
                </a:solidFill>
                <a:latin typeface="Kanit" pitchFamily="34" charset="0"/>
                <a:ea typeface="Kanit" pitchFamily="34" charset="-122"/>
                <a:cs typeface="Kanit" pitchFamily="34" charset="-120"/>
              </a:rPr>
              <a:t>Processus de Réservation Simplifié :</a:t>
            </a:r>
            <a:endParaRPr lang="en-US" sz="1941" dirty="0"/>
          </a:p>
        </p:txBody>
      </p:sp>
      <p:sp>
        <p:nvSpPr>
          <p:cNvPr id="22" name="Text 19"/>
          <p:cNvSpPr/>
          <p:nvPr/>
        </p:nvSpPr>
        <p:spPr>
          <a:xfrm>
            <a:off x="5840968" y="6858714"/>
            <a:ext cx="7986117" cy="630793"/>
          </a:xfrm>
          <a:prstGeom prst="rect">
            <a:avLst/>
          </a:prstGeom>
          <a:noFill/>
          <a:ln/>
        </p:spPr>
        <p:txBody>
          <a:bodyPr wrap="square" rtlCol="0" anchor="t"/>
          <a:lstStyle/>
          <a:p>
            <a:pPr>
              <a:lnSpc>
                <a:spcPts val="2484"/>
              </a:lnSpc>
            </a:pPr>
            <a:r>
              <a:rPr lang="fr-FR" dirty="0" smtClean="0">
                <a:solidFill>
                  <a:srgbClr val="2C3249"/>
                </a:solidFill>
                <a:latin typeface="Martel Sans" pitchFamily="34" charset="0"/>
                <a:ea typeface="Martel Sans" pitchFamily="34" charset="-122"/>
                <a:cs typeface="Martel Sans" pitchFamily="34" charset="-120"/>
              </a:rPr>
              <a:t>Un </a:t>
            </a:r>
            <a:r>
              <a:rPr lang="fr-FR" dirty="0">
                <a:solidFill>
                  <a:srgbClr val="2C3249"/>
                </a:solidFill>
                <a:latin typeface="Martel Sans" pitchFamily="34" charset="0"/>
                <a:ea typeface="Martel Sans" pitchFamily="34" charset="-122"/>
                <a:cs typeface="Martel Sans" pitchFamily="34" charset="-120"/>
              </a:rPr>
              <a:t>processus de réservation clair et simplifié, avec des étapes intuitives et bien définies pour guider les utilisateurs tout au long du processus.</a:t>
            </a:r>
            <a:endParaRPr lang="en-US" dirty="0"/>
          </a:p>
        </p:txBody>
      </p:sp>
      <p:pic>
        <p:nvPicPr>
          <p:cNvPr id="24" name="Image 23"/>
          <p:cNvPicPr>
            <a:picLocks noChangeAspect="1"/>
          </p:cNvPicPr>
          <p:nvPr/>
        </p:nvPicPr>
        <p:blipFill rotWithShape="1">
          <a:blip r:embed="rId3"/>
          <a:srcRect l="26723" t="26042" r="3999" b="1444"/>
          <a:stretch/>
        </p:blipFill>
        <p:spPr>
          <a:xfrm>
            <a:off x="13692" y="1"/>
            <a:ext cx="4447104" cy="82296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5" name="Text 1"/>
          <p:cNvSpPr/>
          <p:nvPr/>
        </p:nvSpPr>
        <p:spPr>
          <a:xfrm>
            <a:off x="6497300" y="1937637"/>
            <a:ext cx="6665952" cy="833199"/>
          </a:xfrm>
          <a:prstGeom prst="rect">
            <a:avLst/>
          </a:prstGeom>
          <a:noFill/>
          <a:ln/>
        </p:spPr>
        <p:txBody>
          <a:bodyPr wrap="none" rtlCol="0" anchor="t"/>
          <a:lstStyle/>
          <a:p>
            <a:r>
              <a:rPr lang="fr-FR" sz="5400" b="1" i="1" dirty="0" smtClean="0">
                <a:solidFill>
                  <a:schemeClr val="accent1"/>
                </a:solidFill>
              </a:rPr>
              <a:t>Technologies et</a:t>
            </a:r>
          </a:p>
          <a:p>
            <a:r>
              <a:rPr lang="fr-FR" sz="5400" b="1" i="1" dirty="0">
                <a:solidFill>
                  <a:schemeClr val="accent1"/>
                </a:solidFill>
              </a:rPr>
              <a:t> </a:t>
            </a:r>
            <a:r>
              <a:rPr lang="fr-FR" sz="5400" b="1" i="1" dirty="0" smtClean="0">
                <a:solidFill>
                  <a:schemeClr val="accent1"/>
                </a:solidFill>
              </a:rPr>
              <a:t>    </a:t>
            </a:r>
            <a:r>
              <a:rPr lang="fr-FR" sz="5400" b="1" i="1" dirty="0">
                <a:solidFill>
                  <a:schemeClr val="accent1"/>
                </a:solidFill>
              </a:rPr>
              <a:t>Infrastructure</a:t>
            </a:r>
          </a:p>
          <a:p>
            <a:endParaRPr lang="fr-FR" sz="5250" b="1" dirty="0">
              <a:latin typeface="Instrument Sans"/>
              <a:ea typeface="Instrument Sans"/>
            </a:endParaRPr>
          </a:p>
        </p:txBody>
      </p:sp>
      <p:sp>
        <p:nvSpPr>
          <p:cNvPr id="7" name="Shape 3"/>
          <p:cNvSpPr/>
          <p:nvPr/>
        </p:nvSpPr>
        <p:spPr>
          <a:xfrm>
            <a:off x="6319599" y="5000625"/>
            <a:ext cx="355402" cy="355402"/>
          </a:xfrm>
          <a:prstGeom prst="roundRect">
            <a:avLst>
              <a:gd name="adj" fmla="val 25726039"/>
            </a:avLst>
          </a:prstGeom>
          <a:noFill/>
          <a:ln w="7620">
            <a:solidFill>
              <a:srgbClr val="FFFFFF"/>
            </a:solidFill>
            <a:prstDash val="solid"/>
          </a:ln>
        </p:spPr>
      </p:sp>
      <p:pic>
        <p:nvPicPr>
          <p:cNvPr id="6" name="Image 5"/>
          <p:cNvPicPr>
            <a:picLocks noChangeAspect="1"/>
          </p:cNvPicPr>
          <p:nvPr/>
        </p:nvPicPr>
        <p:blipFill>
          <a:blip r:embed="rId4"/>
          <a:stretch>
            <a:fillRect/>
          </a:stretch>
        </p:blipFill>
        <p:spPr>
          <a:xfrm>
            <a:off x="-1" y="0"/>
            <a:ext cx="6319599" cy="8229600"/>
          </a:xfrm>
          <a:prstGeom prst="rect">
            <a:avLst/>
          </a:prstGeom>
        </p:spPr>
      </p:pic>
    </p:spTree>
    <p:extLst>
      <p:ext uri="{BB962C8B-B14F-4D97-AF65-F5344CB8AC3E}">
        <p14:creationId xmlns:p14="http://schemas.microsoft.com/office/powerpoint/2010/main" val="36533349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856</Words>
  <Application>Microsoft Office PowerPoint</Application>
  <PresentationFormat>Personnalisé</PresentationFormat>
  <Paragraphs>108</Paragraphs>
  <Slides>17</Slides>
  <Notes>16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17</vt:i4>
      </vt:variant>
    </vt:vector>
  </HeadingPairs>
  <TitlesOfParts>
    <vt:vector size="25" baseType="lpstr">
      <vt:lpstr>Arial</vt:lpstr>
      <vt:lpstr>Calibri</vt:lpstr>
      <vt:lpstr>Calibri Light</vt:lpstr>
      <vt:lpstr>Instrument Sans</vt:lpstr>
      <vt:lpstr>Kanit</vt:lpstr>
      <vt:lpstr>Martel Sans</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Compte Microsoft</cp:lastModifiedBy>
  <cp:revision>24</cp:revision>
  <dcterms:created xsi:type="dcterms:W3CDTF">2024-02-28T21:39:03Z</dcterms:created>
  <dcterms:modified xsi:type="dcterms:W3CDTF">2024-02-29T08:49:42Z</dcterms:modified>
</cp:coreProperties>
</file>